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8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comments/modernComment_10F_A66328A7.xml" ContentType="application/vnd.ms-powerpoint.comments+xml"/>
  <Override PartName="/ppt/theme/theme2.xml" ContentType="application/vnd.openxmlformats-officedocument.theme+xml"/>
  <Override PartName="/ppt/authors.xml" ContentType="application/vnd.ms-powerpoint.auth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omments/modernComment_103_0.xml" ContentType="application/vnd.ms-powerpoint.comments+xml"/>
  <Override PartName="/ppt/comments/modernComment_10B_FDAAC108.xml" ContentType="application/vnd.ms-powerpoint.comment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8" r:id="rId2"/>
    <p:sldId id="267" r:id="rId3"/>
    <p:sldId id="259" r:id="rId4"/>
    <p:sldId id="281" r:id="rId5"/>
    <p:sldId id="293" r:id="rId6"/>
    <p:sldId id="295" r:id="rId7"/>
    <p:sldId id="294" r:id="rId8"/>
    <p:sldId id="265" r:id="rId9"/>
    <p:sldId id="270" r:id="rId10"/>
    <p:sldId id="271" r:id="rId11"/>
  </p:sldIdLst>
  <p:sldSz cx="9144000" cy="5143500" type="screen16x9"/>
  <p:notesSz cx="6858000" cy="9144000"/>
  <p:embeddedFontLst>
    <p:embeddedFont>
      <p:font typeface="Comfortaa" pitchFamily="2" charset="0"/>
      <p:regular r:id="rId13"/>
      <p:bold r:id="rId14"/>
    </p:embeddedFont>
    <p:embeddedFont>
      <p:font typeface="Verdana Pro" panose="020B060403050404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4E3CB1-9702-8A7E-6A7F-3ADC6764228A}" name="Sutton, Sarah S - (artmathgirl)" initials="S(" userId="S::artmathgirl@arizona.edu::4d3c6642-261e-48d9-a36d-80df471c86c4" providerId="AD"/>
  <p188:author id="{7E883AC9-C6ED-7B53-F3D0-FB5543B026E8}" name="Elalaoui-Pinedo, Dora Elisa - (delisaeap)" initials="E(" userId="S::delisaeap@arizona.edu::99b95af4-21a9-43ff-8d0b-cf9435b3d4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AE6"/>
    <a:srgbClr val="45FF38"/>
    <a:srgbClr val="FC9003"/>
    <a:srgbClr val="02F307"/>
    <a:srgbClr val="B987F2"/>
    <a:srgbClr val="B388F2"/>
    <a:srgbClr val="00E1FC"/>
    <a:srgbClr val="00DEFD"/>
    <a:srgbClr val="CC0707"/>
    <a:srgbClr val="FF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594C3E-5BB3-8D54-A82B-9C67DE9E3AA4}" v="3571" dt="2025-04-04T19:29:27.078"/>
    <p1510:client id="{B087D517-C545-DA07-D5DA-3131BC11DABE}" v="3912" dt="2025-04-05T06:02:37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96"/>
    <p:restoredTop sz="94689"/>
  </p:normalViewPr>
  <p:slideViewPr>
    <p:cSldViewPr snapToGrid="0">
      <p:cViewPr varScale="1">
        <p:scale>
          <a:sx n="144" d="100"/>
          <a:sy n="144" d="100"/>
        </p:scale>
        <p:origin x="2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788BA61-569A-4326-88CD-C92595FFF8FD}" authorId="{C44E3CB1-9702-8A7E-6A7F-3ADC6764228A}" created="2024-04-02T16:04:28.954">
    <pc:sldMkLst xmlns:pc="http://schemas.microsoft.com/office/powerpoint/2013/main/command">
      <pc:docMk/>
      <pc:sldMk cId="0" sldId="259"/>
    </pc:sldMkLst>
    <p188:txBody>
      <a:bodyPr/>
      <a:lstStyle/>
      <a:p>
        <a:r>
          <a:rPr lang="en-US"/>
          <a:t>Nice slide!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05T23:54:43.697" authorId="{7E883AC9-C6ED-7B53-F3D0-FB5543B026E8}"/>
          </p223:rxn>
        </p223:reactions>
      </p:ext>
    </p188:extLst>
  </p188:cm>
</p188:cmLst>
</file>

<file path=ppt/comments/modernComment_10B_FDAAC10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47FA82-3EF4-4D8F-BCF2-5992F4E3D8CF}" authorId="{C44E3CB1-9702-8A7E-6A7F-3ADC6764228A}" created="2024-04-02T16:04:51.220">
    <pc:sldMkLst xmlns:pc="http://schemas.microsoft.com/office/powerpoint/2013/main/command">
      <pc:docMk/>
      <pc:sldMk cId="4255826184" sldId="267"/>
    </pc:sldMkLst>
    <p188:txBody>
      <a:bodyPr/>
      <a:lstStyle/>
      <a:p>
        <a:r>
          <a:rPr lang="en-US"/>
          <a:t>Good intro!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4-05T23:55:09.385" authorId="{7E883AC9-C6ED-7B53-F3D0-FB5543B026E8}"/>
          </p223:rxn>
        </p223:reactions>
      </p:ext>
    </p188:extLst>
  </p188:cm>
</p188:cmLst>
</file>

<file path=ppt/comments/modernComment_10F_A66328A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D2CFB9F-3A28-4AC2-8333-279A642228FF}" authorId="{C44E3CB1-9702-8A7E-6A7F-3ADC6764228A}" created="2024-04-05T23:53:29.296">
    <pc:sldMkLst xmlns:pc="http://schemas.microsoft.com/office/powerpoint/2013/main/command">
      <pc:docMk/>
      <pc:sldMk cId="2791516327" sldId="271"/>
    </pc:sldMkLst>
    <p188:txBody>
      <a:bodyPr/>
      <a:lstStyle/>
      <a:p>
        <a:r>
          <a:rPr lang="en-US"/>
          <a:t>You could put your name and contact (email) on this slide, so people will be reminded who you are once more. :)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b9fa3d2d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b9fa3d2d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b9fa3d2d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b9fa3d2d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0574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b9fa3d2d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b9fa3d2d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891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ae82127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ae82127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9a5b9efb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69a5b9efb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8561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33F436DF-FFAA-0863-CEA0-11033DC74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ae8212791_0_0:notes">
            <a:extLst>
              <a:ext uri="{FF2B5EF4-FFF2-40B4-BE49-F238E27FC236}">
                <a16:creationId xmlns:a16="http://schemas.microsoft.com/office/drawing/2014/main" id="{F138C86B-93C6-6BD1-964C-B17422F1F4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ae8212791_0_0:notes">
            <a:extLst>
              <a:ext uri="{FF2B5EF4-FFF2-40B4-BE49-F238E27FC236}">
                <a16:creationId xmlns:a16="http://schemas.microsoft.com/office/drawing/2014/main" id="{5165E307-C421-B8CC-2F11-6E7EBD5FE2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069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79A92393-2BD5-EE90-BF1C-3A620A664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ae8212791_0_0:notes">
            <a:extLst>
              <a:ext uri="{FF2B5EF4-FFF2-40B4-BE49-F238E27FC236}">
                <a16:creationId xmlns:a16="http://schemas.microsoft.com/office/drawing/2014/main" id="{332137E1-8DC1-6BC8-5031-5F79DB6137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ae8212791_0_0:notes">
            <a:extLst>
              <a:ext uri="{FF2B5EF4-FFF2-40B4-BE49-F238E27FC236}">
                <a16:creationId xmlns:a16="http://schemas.microsoft.com/office/drawing/2014/main" id="{437B4FC8-4139-E1DB-8C58-0F42304849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512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>
          <a:extLst>
            <a:ext uri="{FF2B5EF4-FFF2-40B4-BE49-F238E27FC236}">
              <a16:creationId xmlns:a16="http://schemas.microsoft.com/office/drawing/2014/main" id="{1679B5B8-C861-A363-E6B2-0E087BB43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ae8212791_0_0:notes">
            <a:extLst>
              <a:ext uri="{FF2B5EF4-FFF2-40B4-BE49-F238E27FC236}">
                <a16:creationId xmlns:a16="http://schemas.microsoft.com/office/drawing/2014/main" id="{3837E910-C34F-C8E6-E311-7C224ACB07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bae8212791_0_0:notes">
            <a:extLst>
              <a:ext uri="{FF2B5EF4-FFF2-40B4-BE49-F238E27FC236}">
                <a16:creationId xmlns:a16="http://schemas.microsoft.com/office/drawing/2014/main" id="{AE285A0F-48EC-72E9-6372-0EDBE0DD3F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52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69a5b9efb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69a5b9efb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b9fa3d2da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b9fa3d2da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074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microsoft.com/office/2018/10/relationships/comments" Target="../comments/modernComment_10F_A66328A7.xml"/><Relationship Id="rId7" Type="http://schemas.openxmlformats.org/officeDocument/2006/relationships/image" Target="../media/image2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.png"/><Relationship Id="rId5" Type="http://schemas.openxmlformats.org/officeDocument/2006/relationships/image" Target="../media/image7.png"/><Relationship Id="rId10" Type="http://schemas.openxmlformats.org/officeDocument/2006/relationships/image" Target="../media/image5.jpeg"/><Relationship Id="rId4" Type="http://schemas.openxmlformats.org/officeDocument/2006/relationships/image" Target="../media/image6.png"/><Relationship Id="rId9" Type="http://schemas.openxmlformats.org/officeDocument/2006/relationships/image" Target="../media/image4.jpe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18/10/relationships/comments" Target="../comments/modernComment_10B_FDAAC108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microsoft.com/office/2018/10/relationships/comments" Target="../comments/modernComment_103_0.xml"/><Relationship Id="rId7" Type="http://schemas.openxmlformats.org/officeDocument/2006/relationships/image" Target="../media/image10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1.png"/><Relationship Id="rId10" Type="http://schemas.openxmlformats.org/officeDocument/2006/relationships/image" Target="../media/image12.pn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13.png"/><Relationship Id="rId10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 rotWithShape="1">
          <a:blip r:embed="rId3">
            <a:alphaModFix/>
          </a:blip>
          <a:srcRect l="63844" t="68934" r="32135" b="24925"/>
          <a:stretch/>
        </p:blipFill>
        <p:spPr>
          <a:xfrm>
            <a:off x="0" y="3978225"/>
            <a:ext cx="1356324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3">
            <a:alphaModFix/>
          </a:blip>
          <a:srcRect l="63844" t="68934" r="32135" b="24925"/>
          <a:stretch/>
        </p:blipFill>
        <p:spPr>
          <a:xfrm>
            <a:off x="0" y="3978225"/>
            <a:ext cx="1356324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54;p13">
            <a:extLst>
              <a:ext uri="{FF2B5EF4-FFF2-40B4-BE49-F238E27FC236}">
                <a16:creationId xmlns:a16="http://schemas.microsoft.com/office/drawing/2014/main" id="{544286D5-2507-55E0-D6DD-B81E0557F54B}"/>
              </a:ext>
            </a:extLst>
          </p:cNvPr>
          <p:cNvSpPr txBox="1">
            <a:spLocks/>
          </p:cNvSpPr>
          <p:nvPr/>
        </p:nvSpPr>
        <p:spPr>
          <a:xfrm>
            <a:off x="1160812" y="148087"/>
            <a:ext cx="8241393" cy="196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990"/>
            </a:pPr>
            <a:r>
              <a:rPr lang="en" sz="4000" b="1">
                <a:latin typeface="Verdana Pro"/>
                <a:ea typeface="Microsoft Sans Serif"/>
                <a:cs typeface="Microsoft Sans Serif"/>
                <a:sym typeface="Comfortaa"/>
              </a:rPr>
              <a:t>Investigating Enigmatic Pits in the North Polar Layered Deposits of Mars</a:t>
            </a:r>
            <a:r>
              <a:rPr lang="en" sz="4000" b="1">
                <a:latin typeface="Verdana Pro"/>
                <a:sym typeface="Comfortaa"/>
              </a:rPr>
              <a:t> </a:t>
            </a:r>
            <a:endParaRPr lang="en-US" sz="4000" b="1">
              <a:latin typeface="Verdana Pro"/>
            </a:endParaRPr>
          </a:p>
        </p:txBody>
      </p:sp>
      <p:sp>
        <p:nvSpPr>
          <p:cNvPr id="22" name="Google Shape;55;p13">
            <a:extLst>
              <a:ext uri="{FF2B5EF4-FFF2-40B4-BE49-F238E27FC236}">
                <a16:creationId xmlns:a16="http://schemas.microsoft.com/office/drawing/2014/main" id="{FBABDA1D-C8FD-499F-2FCD-C9E0BABA4E43}"/>
              </a:ext>
            </a:extLst>
          </p:cNvPr>
          <p:cNvSpPr txBox="1">
            <a:spLocks/>
          </p:cNvSpPr>
          <p:nvPr/>
        </p:nvSpPr>
        <p:spPr>
          <a:xfrm>
            <a:off x="2582918" y="2109601"/>
            <a:ext cx="5390832" cy="614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" sz="24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Dora Elalaoui-Pinedo</a:t>
            </a:r>
          </a:p>
        </p:txBody>
      </p:sp>
      <p:cxnSp>
        <p:nvCxnSpPr>
          <p:cNvPr id="24" name="Google Shape;79;p13">
            <a:extLst>
              <a:ext uri="{FF2B5EF4-FFF2-40B4-BE49-F238E27FC236}">
                <a16:creationId xmlns:a16="http://schemas.microsoft.com/office/drawing/2014/main" id="{73F1092B-8A0D-1036-D6CC-EE61C15BD791}"/>
              </a:ext>
            </a:extLst>
          </p:cNvPr>
          <p:cNvCxnSpPr/>
          <p:nvPr/>
        </p:nvCxnSpPr>
        <p:spPr>
          <a:xfrm>
            <a:off x="7074725" y="4590475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55;p13">
            <a:extLst>
              <a:ext uri="{FF2B5EF4-FFF2-40B4-BE49-F238E27FC236}">
                <a16:creationId xmlns:a16="http://schemas.microsoft.com/office/drawing/2014/main" id="{EC3D9B6A-FB61-6BF8-C8D4-2D2DF846F67F}"/>
              </a:ext>
            </a:extLst>
          </p:cNvPr>
          <p:cNvSpPr txBox="1">
            <a:spLocks/>
          </p:cNvSpPr>
          <p:nvPr/>
        </p:nvSpPr>
        <p:spPr>
          <a:xfrm>
            <a:off x="1355537" y="2811205"/>
            <a:ext cx="4041718" cy="65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6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Dr. Sarah Sutton</a:t>
            </a:r>
            <a:endParaRPr lang="en-US"/>
          </a:p>
          <a:p>
            <a:pPr marL="0" indent="0"/>
            <a:r>
              <a:rPr lang="en" sz="1600">
                <a:solidFill>
                  <a:srgbClr val="000000"/>
                </a:solidFill>
                <a:latin typeface="Verdana Pro"/>
                <a:ea typeface="Comfortaa"/>
                <a:sym typeface="Comfortaa"/>
              </a:rPr>
              <a:t>Lunar and Planetary Laboratory</a:t>
            </a:r>
            <a:r>
              <a:rPr lang="en" sz="16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, HiRISE, University of Arizona</a:t>
            </a:r>
            <a:endParaRPr lang="en"/>
          </a:p>
        </p:txBody>
      </p:sp>
      <p:sp>
        <p:nvSpPr>
          <p:cNvPr id="28" name="Google Shape;55;p13">
            <a:extLst>
              <a:ext uri="{FF2B5EF4-FFF2-40B4-BE49-F238E27FC236}">
                <a16:creationId xmlns:a16="http://schemas.microsoft.com/office/drawing/2014/main" id="{BA7EF6D1-E40B-ECB6-CE60-A61AB4785693}"/>
              </a:ext>
            </a:extLst>
          </p:cNvPr>
          <p:cNvSpPr txBox="1">
            <a:spLocks/>
          </p:cNvSpPr>
          <p:nvPr/>
        </p:nvSpPr>
        <p:spPr>
          <a:xfrm>
            <a:off x="6083141" y="2804826"/>
            <a:ext cx="2908087" cy="33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6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University of Arizona</a:t>
            </a:r>
            <a:endParaRPr lang="en">
              <a:solidFill>
                <a:srgbClr val="595959"/>
              </a:solidFill>
              <a:ea typeface="Comfortaa"/>
            </a:endParaRPr>
          </a:p>
          <a:p>
            <a:r>
              <a:rPr lang="en" sz="1600">
                <a:solidFill>
                  <a:srgbClr val="000000"/>
                </a:solidFill>
                <a:latin typeface="Verdana Pro"/>
              </a:rPr>
              <a:t>April 19, 2025</a:t>
            </a:r>
          </a:p>
          <a:p>
            <a:pPr marL="0" indent="0"/>
            <a:endParaRPr lang="en" sz="1600">
              <a:solidFill>
                <a:srgbClr val="000000"/>
              </a:solidFill>
              <a:latin typeface="Verdana Pro"/>
            </a:endParaRPr>
          </a:p>
        </p:txBody>
      </p:sp>
      <p:pic>
        <p:nvPicPr>
          <p:cNvPr id="32" name="Picture 31" descr="NASA Insignia Color">
            <a:extLst>
              <a:ext uri="{FF2B5EF4-FFF2-40B4-BE49-F238E27FC236}">
                <a16:creationId xmlns:a16="http://schemas.microsoft.com/office/drawing/2014/main" id="{8D498B48-38A6-431F-DDA3-010D4005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71" b="19420"/>
          <a:stretch/>
        </p:blipFill>
        <p:spPr>
          <a:xfrm>
            <a:off x="8209413" y="4026380"/>
            <a:ext cx="884334" cy="736603"/>
          </a:xfrm>
          <a:prstGeom prst="rect">
            <a:avLst/>
          </a:prstGeom>
        </p:spPr>
      </p:pic>
      <p:pic>
        <p:nvPicPr>
          <p:cNvPr id="35" name="Picture 34" descr="University of Arizona Logo and symbol, meaning, history, PNG, brand">
            <a:extLst>
              <a:ext uri="{FF2B5EF4-FFF2-40B4-BE49-F238E27FC236}">
                <a16:creationId xmlns:a16="http://schemas.microsoft.com/office/drawing/2014/main" id="{7327870D-A493-F8D0-2D68-62D852F0A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65" t="632" r="13043" b="22628"/>
          <a:stretch/>
        </p:blipFill>
        <p:spPr>
          <a:xfrm>
            <a:off x="7452940" y="4081590"/>
            <a:ext cx="724103" cy="654149"/>
          </a:xfrm>
          <a:prstGeom prst="rect">
            <a:avLst/>
          </a:prstGeom>
        </p:spPr>
      </p:pic>
      <p:pic>
        <p:nvPicPr>
          <p:cNvPr id="36" name="Picture 35" descr="Arizona NASA Horizontal Black">
            <a:extLst>
              <a:ext uri="{FF2B5EF4-FFF2-40B4-BE49-F238E27FC236}">
                <a16:creationId xmlns:a16="http://schemas.microsoft.com/office/drawing/2014/main" id="{AEE49B06-1520-AF90-4141-8B23C304E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900" y="4777227"/>
            <a:ext cx="2743200" cy="368046"/>
          </a:xfrm>
          <a:prstGeom prst="rect">
            <a:avLst/>
          </a:prstGeom>
        </p:spPr>
      </p:pic>
      <p:pic>
        <p:nvPicPr>
          <p:cNvPr id="37" name="Picture 36" descr="Image">
            <a:extLst>
              <a:ext uri="{FF2B5EF4-FFF2-40B4-BE49-F238E27FC236}">
                <a16:creationId xmlns:a16="http://schemas.microsoft.com/office/drawing/2014/main" id="{3E9604B3-1A9E-DA03-2791-96621EF8E5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" t="6156" r="-167" b="13644"/>
          <a:stretch/>
        </p:blipFill>
        <p:spPr>
          <a:xfrm>
            <a:off x="6580188" y="4067967"/>
            <a:ext cx="793756" cy="651673"/>
          </a:xfrm>
          <a:prstGeom prst="rect">
            <a:avLst/>
          </a:prstGeom>
        </p:spPr>
      </p:pic>
      <p:pic>
        <p:nvPicPr>
          <p:cNvPr id="39" name="Google Shape;97;p15">
            <a:extLst>
              <a:ext uri="{FF2B5EF4-FFF2-40B4-BE49-F238E27FC236}">
                <a16:creationId xmlns:a16="http://schemas.microsoft.com/office/drawing/2014/main" id="{FB875C98-BE7B-F50A-4257-1765DF2DFE7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52626" t="45050" r="41874" b="48438"/>
          <a:stretch/>
        </p:blipFill>
        <p:spPr>
          <a:xfrm>
            <a:off x="1356200" y="3986950"/>
            <a:ext cx="174960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4;p15">
            <a:extLst>
              <a:ext uri="{FF2B5EF4-FFF2-40B4-BE49-F238E27FC236}">
                <a16:creationId xmlns:a16="http://schemas.microsoft.com/office/drawing/2014/main" id="{346A75B0-F6D9-1FA8-CC4D-EB16C0470B9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51626" t="51382" r="43405" b="42065"/>
          <a:stretch/>
        </p:blipFill>
        <p:spPr>
          <a:xfrm>
            <a:off x="3105800" y="3986950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05;p15">
            <a:extLst>
              <a:ext uri="{FF2B5EF4-FFF2-40B4-BE49-F238E27FC236}">
                <a16:creationId xmlns:a16="http://schemas.microsoft.com/office/drawing/2014/main" id="{37902B8C-ECF1-3F1A-9FBF-26761DA87B1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8523" t="77910" r="65069" b="13668"/>
          <a:stretch/>
        </p:blipFill>
        <p:spPr>
          <a:xfrm>
            <a:off x="4676425" y="3990896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0;p15">
            <a:extLst>
              <a:ext uri="{FF2B5EF4-FFF2-40B4-BE49-F238E27FC236}">
                <a16:creationId xmlns:a16="http://schemas.microsoft.com/office/drawing/2014/main" id="{E1BCA890-E4B5-A6AD-D2E7-AF9516778A5A}"/>
              </a:ext>
            </a:extLst>
          </p:cNvPr>
          <p:cNvSpPr txBox="1"/>
          <p:nvPr/>
        </p:nvSpPr>
        <p:spPr>
          <a:xfrm>
            <a:off x="1" y="4871153"/>
            <a:ext cx="1358827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BE7D6033-4850-47FA-A46E-FCEEE85B581C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  <a:sym typeface="Comfortaa"/>
              </a:rPr>
              <a:t>1</a:t>
            </a:r>
            <a:endParaRPr lang="en" sz="1050">
              <a:solidFill>
                <a:srgbClr val="000000"/>
              </a:solidFill>
              <a:latin typeface="Verdana Pro"/>
            </a:endParaRPr>
          </a:p>
        </p:txBody>
      </p:sp>
      <p:pic>
        <p:nvPicPr>
          <p:cNvPr id="5" name="Google Shape;94;p15">
            <a:extLst>
              <a:ext uri="{FF2B5EF4-FFF2-40B4-BE49-F238E27FC236}">
                <a16:creationId xmlns:a16="http://schemas.microsoft.com/office/drawing/2014/main" id="{3BED69EB-3AF6-8D23-306C-D81E42D0FCC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5;p15">
            <a:extLst>
              <a:ext uri="{FF2B5EF4-FFF2-40B4-BE49-F238E27FC236}">
                <a16:creationId xmlns:a16="http://schemas.microsoft.com/office/drawing/2014/main" id="{40993A72-3143-2BAE-7F41-47BC10EAD1A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8;p15">
            <a:extLst>
              <a:ext uri="{FF2B5EF4-FFF2-40B4-BE49-F238E27FC236}">
                <a16:creationId xmlns:a16="http://schemas.microsoft.com/office/drawing/2014/main" id="{89BF7F30-65DD-03FA-A3C4-26B4009ECC69}"/>
              </a:ext>
            </a:extLst>
          </p:cNvPr>
          <p:cNvSpPr txBox="1"/>
          <p:nvPr/>
        </p:nvSpPr>
        <p:spPr>
          <a:xfrm>
            <a:off x="0" y="219735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99;p15">
            <a:extLst>
              <a:ext uri="{FF2B5EF4-FFF2-40B4-BE49-F238E27FC236}">
                <a16:creationId xmlns:a16="http://schemas.microsoft.com/office/drawing/2014/main" id="{1856E484-6F54-02F0-9B05-3521CB1C06B1}"/>
              </a:ext>
            </a:extLst>
          </p:cNvPr>
          <p:cNvSpPr txBox="1"/>
          <p:nvPr/>
        </p:nvSpPr>
        <p:spPr>
          <a:xfrm>
            <a:off x="0" y="8042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PSP_009427_2625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Google Shape;102;p15">
            <a:extLst>
              <a:ext uri="{FF2B5EF4-FFF2-40B4-BE49-F238E27FC236}">
                <a16:creationId xmlns:a16="http://schemas.microsoft.com/office/drawing/2014/main" id="{D1290672-BD1A-5D92-8F17-9B53A2BA764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5;p15">
            <a:extLst>
              <a:ext uri="{FF2B5EF4-FFF2-40B4-BE49-F238E27FC236}">
                <a16:creationId xmlns:a16="http://schemas.microsoft.com/office/drawing/2014/main" id="{EEDEF1C9-E998-4FBD-0334-42514355C70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41" t="35496" r="73952" b="54268"/>
          <a:stretch/>
        </p:blipFill>
        <p:spPr>
          <a:xfrm>
            <a:off x="0" y="0"/>
            <a:ext cx="1358847" cy="1101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6;p15">
            <a:extLst>
              <a:ext uri="{FF2B5EF4-FFF2-40B4-BE49-F238E27FC236}">
                <a16:creationId xmlns:a16="http://schemas.microsoft.com/office/drawing/2014/main" id="{9117024E-8444-045C-9909-6D3B1BBE859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3;p15">
            <a:extLst>
              <a:ext uri="{FF2B5EF4-FFF2-40B4-BE49-F238E27FC236}">
                <a16:creationId xmlns:a16="http://schemas.microsoft.com/office/drawing/2014/main" id="{ADD986E8-9065-8638-A132-E7C7AD6DEDB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25;p15">
            <a:extLst>
              <a:ext uri="{FF2B5EF4-FFF2-40B4-BE49-F238E27FC236}">
                <a16:creationId xmlns:a16="http://schemas.microsoft.com/office/drawing/2014/main" id="{1E0E96DE-2E5A-668E-21F5-D3168A3E3D95}"/>
              </a:ext>
            </a:extLst>
          </p:cNvPr>
          <p:cNvCxnSpPr>
            <a:cxnSpLocks/>
          </p:cNvCxnSpPr>
          <p:nvPr/>
        </p:nvCxnSpPr>
        <p:spPr>
          <a:xfrm rot="10800000" flipH="1">
            <a:off x="680419" y="589224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27;p15">
            <a:extLst>
              <a:ext uri="{FF2B5EF4-FFF2-40B4-BE49-F238E27FC236}">
                <a16:creationId xmlns:a16="http://schemas.microsoft.com/office/drawing/2014/main" id="{CAAF18F5-BAFA-FE4D-EF1A-86DE70EAF07C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CA73E695-F2F0-6F6C-0796-5B4C4AE40ACA}"/>
              </a:ext>
            </a:extLst>
          </p:cNvPr>
          <p:cNvSpPr txBox="1"/>
          <p:nvPr/>
        </p:nvSpPr>
        <p:spPr>
          <a:xfrm>
            <a:off x="509021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28;p15">
            <a:extLst>
              <a:ext uri="{FF2B5EF4-FFF2-40B4-BE49-F238E27FC236}">
                <a16:creationId xmlns:a16="http://schemas.microsoft.com/office/drawing/2014/main" id="{B951C585-A851-1AFC-025E-4BAF2C7D7E06}"/>
              </a:ext>
            </a:extLst>
          </p:cNvPr>
          <p:cNvSpPr txBox="1"/>
          <p:nvPr/>
        </p:nvSpPr>
        <p:spPr>
          <a:xfrm>
            <a:off x="530918" y="557439"/>
            <a:ext cx="73408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4">
            <a:alphaModFix/>
          </a:blip>
          <a:srcRect l="52626" t="45050" r="41874" b="48438"/>
          <a:stretch/>
        </p:blipFill>
        <p:spPr>
          <a:xfrm>
            <a:off x="1356200" y="3978225"/>
            <a:ext cx="1749601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135632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51626" t="51382" r="43405" b="42065"/>
          <a:stretch/>
        </p:blipFill>
        <p:spPr>
          <a:xfrm>
            <a:off x="3105800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6">
            <a:alphaModFix/>
          </a:blip>
          <a:srcRect l="28523" t="77910" r="65069" b="13668"/>
          <a:stretch/>
        </p:blipFill>
        <p:spPr>
          <a:xfrm>
            <a:off x="4676425" y="3982171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310580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467642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PSP_007373_2615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 rotWithShape="1">
          <a:blip r:embed="rId4">
            <a:alphaModFix/>
          </a:blip>
          <a:srcRect l="52626" t="45050" r="41874" b="48438"/>
          <a:stretch/>
        </p:blipFill>
        <p:spPr>
          <a:xfrm>
            <a:off x="1356200" y="3978225"/>
            <a:ext cx="174960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5">
            <a:alphaModFix/>
          </a:blip>
          <a:srcRect l="51626" t="51382" r="43405" b="42065"/>
          <a:stretch/>
        </p:blipFill>
        <p:spPr>
          <a:xfrm>
            <a:off x="3105800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 rotWithShape="1">
          <a:blip r:embed="rId6">
            <a:alphaModFix/>
          </a:blip>
          <a:srcRect l="28523" t="77910" r="65069" b="13668"/>
          <a:stretch/>
        </p:blipFill>
        <p:spPr>
          <a:xfrm>
            <a:off x="4676425" y="3982171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44F5F-8E5F-294E-8D03-322DDCE8BCDF}"/>
              </a:ext>
            </a:extLst>
          </p:cNvPr>
          <p:cNvSpPr txBox="1"/>
          <p:nvPr/>
        </p:nvSpPr>
        <p:spPr>
          <a:xfrm>
            <a:off x="2692994" y="888981"/>
            <a:ext cx="5028861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600" b="1">
                <a:latin typeface="Verdana Pro"/>
              </a:rPr>
              <a:t>Thank you!</a:t>
            </a:r>
          </a:p>
        </p:txBody>
      </p:sp>
      <p:cxnSp>
        <p:nvCxnSpPr>
          <p:cNvPr id="16" name="Google Shape;79;p13">
            <a:extLst>
              <a:ext uri="{FF2B5EF4-FFF2-40B4-BE49-F238E27FC236}">
                <a16:creationId xmlns:a16="http://schemas.microsoft.com/office/drawing/2014/main" id="{95CDA08F-448A-01F2-30E1-0D48229E3F3A}"/>
              </a:ext>
            </a:extLst>
          </p:cNvPr>
          <p:cNvCxnSpPr/>
          <p:nvPr/>
        </p:nvCxnSpPr>
        <p:spPr>
          <a:xfrm>
            <a:off x="7074725" y="4590475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Picture 17" descr="NASA Insignia Color">
            <a:extLst>
              <a:ext uri="{FF2B5EF4-FFF2-40B4-BE49-F238E27FC236}">
                <a16:creationId xmlns:a16="http://schemas.microsoft.com/office/drawing/2014/main" id="{DE2EE227-87C5-63C1-23A1-1BF3482FDE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71" b="19420"/>
          <a:stretch/>
        </p:blipFill>
        <p:spPr>
          <a:xfrm>
            <a:off x="8209413" y="4026380"/>
            <a:ext cx="884334" cy="736603"/>
          </a:xfrm>
          <a:prstGeom prst="rect">
            <a:avLst/>
          </a:prstGeom>
        </p:spPr>
      </p:pic>
      <p:pic>
        <p:nvPicPr>
          <p:cNvPr id="20" name="Picture 19" descr="University of Arizona Logo and symbol, meaning, history, PNG, brand">
            <a:extLst>
              <a:ext uri="{FF2B5EF4-FFF2-40B4-BE49-F238E27FC236}">
                <a16:creationId xmlns:a16="http://schemas.microsoft.com/office/drawing/2014/main" id="{D2FD2E87-AF45-58C2-938A-7A9EA84A7F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65" t="632" r="13043" b="22628"/>
          <a:stretch/>
        </p:blipFill>
        <p:spPr>
          <a:xfrm>
            <a:off x="7452940" y="4081590"/>
            <a:ext cx="724103" cy="654149"/>
          </a:xfrm>
          <a:prstGeom prst="rect">
            <a:avLst/>
          </a:prstGeom>
        </p:spPr>
      </p:pic>
      <p:pic>
        <p:nvPicPr>
          <p:cNvPr id="22" name="Picture 21" descr="Arizona NASA Horizontal Black">
            <a:extLst>
              <a:ext uri="{FF2B5EF4-FFF2-40B4-BE49-F238E27FC236}">
                <a16:creationId xmlns:a16="http://schemas.microsoft.com/office/drawing/2014/main" id="{12AAECDB-5499-ED71-1E5F-0F9A267DD2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9900" y="4777227"/>
            <a:ext cx="2743200" cy="368046"/>
          </a:xfrm>
          <a:prstGeom prst="rect">
            <a:avLst/>
          </a:prstGeom>
        </p:spPr>
      </p:pic>
      <p:pic>
        <p:nvPicPr>
          <p:cNvPr id="24" name="Picture 23" descr="Image">
            <a:extLst>
              <a:ext uri="{FF2B5EF4-FFF2-40B4-BE49-F238E27FC236}">
                <a16:creationId xmlns:a16="http://schemas.microsoft.com/office/drawing/2014/main" id="{2684D57E-0C70-F9F9-049F-31F6FDB748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7" t="6156" r="-167" b="13644"/>
          <a:stretch/>
        </p:blipFill>
        <p:spPr>
          <a:xfrm>
            <a:off x="6580188" y="4067967"/>
            <a:ext cx="793756" cy="651673"/>
          </a:xfrm>
          <a:prstGeom prst="rect">
            <a:avLst/>
          </a:prstGeom>
        </p:spPr>
      </p:pic>
      <p:pic>
        <p:nvPicPr>
          <p:cNvPr id="3" name="Google Shape;96;p15" descr="A black dot on a surface&#10;&#10;Description automatically generated">
            <a:extLst>
              <a:ext uri="{FF2B5EF4-FFF2-40B4-BE49-F238E27FC236}">
                <a16:creationId xmlns:a16="http://schemas.microsoft.com/office/drawing/2014/main" id="{997B2308-BAC0-29EC-9955-918738F1B52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63844" t="68934" r="32135" b="24925"/>
          <a:stretch/>
        </p:blipFill>
        <p:spPr>
          <a:xfrm>
            <a:off x="0" y="3978225"/>
            <a:ext cx="1369312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0;p15">
            <a:extLst>
              <a:ext uri="{FF2B5EF4-FFF2-40B4-BE49-F238E27FC236}">
                <a16:creationId xmlns:a16="http://schemas.microsoft.com/office/drawing/2014/main" id="{F2DB2662-0265-6D3B-5CFF-1A7D9098C759}"/>
              </a:ext>
            </a:extLst>
          </p:cNvPr>
          <p:cNvSpPr txBox="1"/>
          <p:nvPr/>
        </p:nvSpPr>
        <p:spPr>
          <a:xfrm>
            <a:off x="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20;p15">
            <a:extLst>
              <a:ext uri="{FF2B5EF4-FFF2-40B4-BE49-F238E27FC236}">
                <a16:creationId xmlns:a16="http://schemas.microsoft.com/office/drawing/2014/main" id="{3195B2E5-12F0-F7EA-BA2B-87549DE8C46E}"/>
              </a:ext>
            </a:extLst>
          </p:cNvPr>
          <p:cNvSpPr txBox="1"/>
          <p:nvPr/>
        </p:nvSpPr>
        <p:spPr>
          <a:xfrm>
            <a:off x="1" y="4871153"/>
            <a:ext cx="1358827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C91FC874-6667-0BAA-ADB2-F66F1D81A84B}"/>
              </a:ext>
            </a:extLst>
          </p:cNvPr>
          <p:cNvSpPr txBox="1">
            <a:spLocks/>
          </p:cNvSpPr>
          <p:nvPr/>
        </p:nvSpPr>
        <p:spPr>
          <a:xfrm>
            <a:off x="8701644" y="548"/>
            <a:ext cx="453447" cy="24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 dirty="0">
                <a:solidFill>
                  <a:srgbClr val="000000"/>
                </a:solidFill>
                <a:latin typeface="Verdana Pro"/>
                <a:sym typeface="Comfortaa"/>
              </a:rPr>
              <a:t>10</a:t>
            </a:r>
            <a:endParaRPr lang="en" sz="1050" dirty="0">
              <a:solidFill>
                <a:srgbClr val="000000"/>
              </a:solidFill>
              <a:latin typeface="Verdana Pro"/>
            </a:endParaRPr>
          </a:p>
        </p:txBody>
      </p:sp>
      <p:sp>
        <p:nvSpPr>
          <p:cNvPr id="7" name="Google Shape;103;p15">
            <a:extLst>
              <a:ext uri="{FF2B5EF4-FFF2-40B4-BE49-F238E27FC236}">
                <a16:creationId xmlns:a16="http://schemas.microsoft.com/office/drawing/2014/main" id="{AB36F401-69E1-5FF9-2E67-A065596FF910}"/>
              </a:ext>
            </a:extLst>
          </p:cNvPr>
          <p:cNvSpPr txBox="1"/>
          <p:nvPr/>
        </p:nvSpPr>
        <p:spPr>
          <a:xfrm>
            <a:off x="0" y="3670425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PSP_007608_2630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Google Shape;94;p15">
            <a:extLst>
              <a:ext uri="{FF2B5EF4-FFF2-40B4-BE49-F238E27FC236}">
                <a16:creationId xmlns:a16="http://schemas.microsoft.com/office/drawing/2014/main" id="{500B54D4-5C76-6CB2-25B2-51FB20B3FAD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5;p15">
            <a:extLst>
              <a:ext uri="{FF2B5EF4-FFF2-40B4-BE49-F238E27FC236}">
                <a16:creationId xmlns:a16="http://schemas.microsoft.com/office/drawing/2014/main" id="{351EB4FB-5EB0-0473-AC7B-B8E082903E4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99;p15">
            <a:extLst>
              <a:ext uri="{FF2B5EF4-FFF2-40B4-BE49-F238E27FC236}">
                <a16:creationId xmlns:a16="http://schemas.microsoft.com/office/drawing/2014/main" id="{FED0188F-D2C6-D08F-90CA-2D0D1ADB4F26}"/>
              </a:ext>
            </a:extLst>
          </p:cNvPr>
          <p:cNvSpPr txBox="1"/>
          <p:nvPr/>
        </p:nvSpPr>
        <p:spPr>
          <a:xfrm>
            <a:off x="0" y="8042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PSP_009427_2625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" name="Google Shape;102;p15">
            <a:extLst>
              <a:ext uri="{FF2B5EF4-FFF2-40B4-BE49-F238E27FC236}">
                <a16:creationId xmlns:a16="http://schemas.microsoft.com/office/drawing/2014/main" id="{FEC609A1-C9E1-20EE-1189-21AB0DBAA91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15;p15">
            <a:extLst>
              <a:ext uri="{FF2B5EF4-FFF2-40B4-BE49-F238E27FC236}">
                <a16:creationId xmlns:a16="http://schemas.microsoft.com/office/drawing/2014/main" id="{FF7ED77C-29DF-7E6E-BE81-EB04C6473D6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8941" t="35496" r="73952" b="54268"/>
          <a:stretch/>
        </p:blipFill>
        <p:spPr>
          <a:xfrm>
            <a:off x="0" y="0"/>
            <a:ext cx="1358847" cy="1101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125;p15">
            <a:extLst>
              <a:ext uri="{FF2B5EF4-FFF2-40B4-BE49-F238E27FC236}">
                <a16:creationId xmlns:a16="http://schemas.microsoft.com/office/drawing/2014/main" id="{779CF73C-8E54-C86D-9769-45EB168DC664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7698" y="591296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127;p15">
            <a:extLst>
              <a:ext uri="{FF2B5EF4-FFF2-40B4-BE49-F238E27FC236}">
                <a16:creationId xmlns:a16="http://schemas.microsoft.com/office/drawing/2014/main" id="{FF33DE17-990B-5A96-82AA-E9533AA7E8EB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128;p15">
            <a:extLst>
              <a:ext uri="{FF2B5EF4-FFF2-40B4-BE49-F238E27FC236}">
                <a16:creationId xmlns:a16="http://schemas.microsoft.com/office/drawing/2014/main" id="{63596E64-0016-76C3-6558-7BDF74B0E182}"/>
              </a:ext>
            </a:extLst>
          </p:cNvPr>
          <p:cNvSpPr txBox="1"/>
          <p:nvPr/>
        </p:nvSpPr>
        <p:spPr>
          <a:xfrm>
            <a:off x="509021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" name="Google Shape;128;p15">
            <a:extLst>
              <a:ext uri="{FF2B5EF4-FFF2-40B4-BE49-F238E27FC236}">
                <a16:creationId xmlns:a16="http://schemas.microsoft.com/office/drawing/2014/main" id="{10D63759-8C4A-65F9-AB61-0C77389A352E}"/>
              </a:ext>
            </a:extLst>
          </p:cNvPr>
          <p:cNvSpPr txBox="1"/>
          <p:nvPr/>
        </p:nvSpPr>
        <p:spPr>
          <a:xfrm>
            <a:off x="416342" y="551681"/>
            <a:ext cx="73408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52874955-910F-0C61-096B-56AB39CBDCA8}"/>
              </a:ext>
            </a:extLst>
          </p:cNvPr>
          <p:cNvSpPr txBox="1">
            <a:spLocks/>
          </p:cNvSpPr>
          <p:nvPr/>
        </p:nvSpPr>
        <p:spPr>
          <a:xfrm>
            <a:off x="1165544" y="3361019"/>
            <a:ext cx="2505561" cy="58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Dora Elalaoui-Pinedo</a:t>
            </a:r>
          </a:p>
          <a:p>
            <a:pPr marL="0" indent="0" algn="ctr">
              <a:buFont typeface="Arial"/>
              <a:buNone/>
            </a:pPr>
            <a:r>
              <a:rPr lang="en" sz="12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delisaeap@</a:t>
            </a:r>
            <a:r>
              <a:rPr lang="en-US" sz="12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a</a:t>
            </a:r>
            <a:r>
              <a:rPr lang="en" sz="1200">
                <a:solidFill>
                  <a:srgbClr val="000000"/>
                </a:solidFill>
                <a:latin typeface="Verdana Pro"/>
                <a:ea typeface="Comfortaa"/>
                <a:cs typeface="Comfortaa"/>
                <a:sym typeface="Comfortaa"/>
              </a:rPr>
              <a:t>rizona.edu</a:t>
            </a:r>
          </a:p>
        </p:txBody>
      </p:sp>
    </p:spTree>
    <p:extLst>
      <p:ext uri="{BB962C8B-B14F-4D97-AF65-F5344CB8AC3E}">
        <p14:creationId xmlns:p14="http://schemas.microsoft.com/office/powerpoint/2010/main" val="27915163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3439106" y="20025"/>
            <a:ext cx="3698474" cy="5771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20" b="1">
                <a:latin typeface="Verdana Pro"/>
                <a:ea typeface="Comfortaa"/>
                <a:cs typeface="Comfortaa"/>
                <a:sym typeface="Comfortaa"/>
              </a:rPr>
              <a:t>The Polar Pits</a:t>
            </a:r>
            <a:endParaRPr sz="3020" b="1">
              <a:latin typeface="Verdana Pro"/>
              <a:ea typeface="Comfortaa"/>
              <a:cs typeface="Comfortaa"/>
              <a:sym typeface="Comfortaa"/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4">
            <a:alphaModFix/>
          </a:blip>
          <a:srcRect l="63844" t="68934" r="32135" b="24925"/>
          <a:stretch/>
        </p:blipFill>
        <p:spPr>
          <a:xfrm>
            <a:off x="0" y="3978225"/>
            <a:ext cx="1356324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51626" t="51382" r="43405" b="42065"/>
          <a:stretch/>
        </p:blipFill>
        <p:spPr>
          <a:xfrm>
            <a:off x="4755776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6">
            <a:alphaModFix/>
          </a:blip>
          <a:srcRect l="28523" t="77910" r="65069" b="13668"/>
          <a:stretch/>
        </p:blipFill>
        <p:spPr>
          <a:xfrm>
            <a:off x="1348820" y="3982170"/>
            <a:ext cx="1570627" cy="116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 rotWithShape="1">
          <a:blip r:embed="rId7">
            <a:alphaModFix/>
          </a:blip>
          <a:srcRect l="60270" t="43837" r="32884" b="48461"/>
          <a:stretch/>
        </p:blipFill>
        <p:spPr>
          <a:xfrm>
            <a:off x="2919445" y="3982177"/>
            <a:ext cx="1835034" cy="116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/>
          <p:nvPr/>
        </p:nvSpPr>
        <p:spPr>
          <a:xfrm>
            <a:off x="291944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PSP_007225_2620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5"/>
          <p:cNvSpPr txBox="1"/>
          <p:nvPr/>
        </p:nvSpPr>
        <p:spPr>
          <a:xfrm>
            <a:off x="4755776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134882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PSP_007373_2615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1347790" y="547457"/>
            <a:ext cx="7773362" cy="3520549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indent="-171450" algn="ctr">
              <a:lnSpc>
                <a:spcPct val="115000"/>
              </a:lnSpc>
              <a:buChar char="•"/>
            </a:pPr>
            <a:r>
              <a:rPr lang="en" sz="1450">
                <a:solidFill>
                  <a:schemeClr val="dk1"/>
                </a:solidFill>
                <a:latin typeface="Verdana Pro"/>
                <a:ea typeface="Comfortaa"/>
              </a:rPr>
              <a:t>Meter-sized, quasi-circular, deeply shadowed pits of unknown origin appear in the troughs of the North Polar Layered Deposits (NPLD) and appear linearly in the North Residual Cap (NRC) of Mars. </a:t>
            </a:r>
            <a:endParaRPr lang="en" sz="1450">
              <a:solidFill>
                <a:schemeClr val="dk1"/>
              </a:solidFill>
              <a:latin typeface="Verdana Pro"/>
            </a:endParaRPr>
          </a:p>
          <a:p>
            <a:pPr marL="171450" indent="-171450" algn="ctr">
              <a:lnSpc>
                <a:spcPct val="114999"/>
              </a:lnSpc>
              <a:buChar char="•"/>
            </a:pPr>
            <a:endParaRPr lang="en" sz="1450">
              <a:solidFill>
                <a:schemeClr val="dk1"/>
              </a:solidFill>
              <a:latin typeface="Verdana Pro"/>
              <a:ea typeface="Comfortaa"/>
            </a:endParaRPr>
          </a:p>
          <a:p>
            <a:pPr marL="171450" indent="-171450" algn="ctr">
              <a:lnSpc>
                <a:spcPct val="114999"/>
              </a:lnSpc>
              <a:buChar char="•"/>
            </a:pPr>
            <a:r>
              <a:rPr lang="en" sz="1450">
                <a:solidFill>
                  <a:schemeClr val="dk1"/>
                </a:solidFill>
                <a:latin typeface="Verdana Pro"/>
                <a:ea typeface="Comfortaa"/>
              </a:rPr>
              <a:t>Using </a:t>
            </a:r>
            <a:r>
              <a:rPr lang="en" sz="1500">
                <a:solidFill>
                  <a:schemeClr val="dk1"/>
                </a:solidFill>
                <a:latin typeface="Verdana Pro"/>
                <a:ea typeface="Comfortaa"/>
              </a:rPr>
              <a:t>High Resolution Imaging Science Experiment</a:t>
            </a:r>
            <a:r>
              <a:rPr lang="en" sz="1450">
                <a:solidFill>
                  <a:schemeClr val="dk1"/>
                </a:solidFill>
                <a:latin typeface="Verdana Pro"/>
                <a:ea typeface="Comfortaa"/>
              </a:rPr>
              <a:t> (</a:t>
            </a:r>
            <a:r>
              <a:rPr lang="en" sz="1500">
                <a:solidFill>
                  <a:schemeClr val="dk1"/>
                </a:solidFill>
                <a:latin typeface="Verdana Pro"/>
                <a:ea typeface="Comfortaa"/>
              </a:rPr>
              <a:t>HiRISE)</a:t>
            </a:r>
            <a:r>
              <a:rPr lang="en" sz="1450">
                <a:solidFill>
                  <a:schemeClr val="dk1"/>
                </a:solidFill>
                <a:latin typeface="Verdana Pro"/>
                <a:ea typeface="Comfortaa"/>
              </a:rPr>
              <a:t> images aboard the NASA Mars Reconnaissance Orbiter, I located and mapped ~2,000 pits.</a:t>
            </a:r>
            <a:endParaRPr lang="en" sz="1450">
              <a:solidFill>
                <a:schemeClr val="dk1"/>
              </a:solidFill>
              <a:latin typeface="Verdana Pro"/>
            </a:endParaRPr>
          </a:p>
          <a:p>
            <a:pPr algn="ctr">
              <a:lnSpc>
                <a:spcPct val="114999"/>
              </a:lnSpc>
            </a:pPr>
            <a:endParaRPr lang="en" sz="145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marL="285750" indent="-285750" algn="ctr">
              <a:lnSpc>
                <a:spcPct val="115000"/>
              </a:lnSpc>
              <a:buChar char="•"/>
            </a:pPr>
            <a:r>
              <a:rPr lang="en" sz="145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Currently, I am conducting a change detection analysis using HiRISE images of pits over several Mars Years (MY) to understand their possible formation and seasonal changes.</a:t>
            </a:r>
            <a:endParaRPr lang="en" sz="145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marL="285750" indent="-285750" algn="ctr">
              <a:lnSpc>
                <a:spcPct val="114999"/>
              </a:lnSpc>
              <a:buChar char="•"/>
            </a:pPr>
            <a:endParaRPr lang="en" sz="1450">
              <a:solidFill>
                <a:schemeClr val="dk1"/>
              </a:solidFill>
              <a:latin typeface="Verdana Pro"/>
              <a:ea typeface="Comfortaa"/>
              <a:cs typeface="Comfortaa"/>
              <a:sym typeface="Comfortaa"/>
            </a:endParaRPr>
          </a:p>
          <a:p>
            <a:pPr marL="285750" indent="-285750" algn="ctr">
              <a:lnSpc>
                <a:spcPct val="114999"/>
              </a:lnSpc>
              <a:buChar char="•"/>
            </a:pPr>
            <a:r>
              <a:rPr lang="en" sz="145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Analyzing changes can constrain rates of active surface processes in the NPLD, potential faults, and sublimation or deposition of ice. </a:t>
            </a:r>
            <a:endParaRPr lang="en" sz="145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</p:txBody>
      </p:sp>
      <p:pic>
        <p:nvPicPr>
          <p:cNvPr id="117" name="Google Shape;117;p15"/>
          <p:cNvPicPr preferRelativeResize="0"/>
          <p:nvPr/>
        </p:nvPicPr>
        <p:blipFill rotWithShape="1">
          <a:blip r:embed="rId4">
            <a:alphaModFix/>
          </a:blip>
          <a:srcRect l="63844" t="68934" r="32135" b="24925"/>
          <a:stretch/>
        </p:blipFill>
        <p:spPr>
          <a:xfrm>
            <a:off x="0" y="3978225"/>
            <a:ext cx="1356324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5">
            <a:alphaModFix/>
          </a:blip>
          <a:srcRect l="51626" t="51382" r="43405" b="42065"/>
          <a:stretch/>
        </p:blipFill>
        <p:spPr>
          <a:xfrm>
            <a:off x="4755776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/>
          <p:cNvPicPr preferRelativeResize="0"/>
          <p:nvPr/>
        </p:nvPicPr>
        <p:blipFill rotWithShape="1">
          <a:blip r:embed="rId7">
            <a:alphaModFix/>
          </a:blip>
          <a:srcRect l="60270" t="43837" r="32884" b="48461"/>
          <a:stretch/>
        </p:blipFill>
        <p:spPr>
          <a:xfrm>
            <a:off x="2919445" y="3982177"/>
            <a:ext cx="1835034" cy="11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15"/>
          <p:cNvCxnSpPr/>
          <p:nvPr/>
        </p:nvCxnSpPr>
        <p:spPr>
          <a:xfrm>
            <a:off x="3747120" y="4590474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 descr="Arizona NASA Horizontal Black">
            <a:extLst>
              <a:ext uri="{FF2B5EF4-FFF2-40B4-BE49-F238E27FC236}">
                <a16:creationId xmlns:a16="http://schemas.microsoft.com/office/drawing/2014/main" id="{13C25830-4027-F65C-D6BC-BC6D749BB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900" y="4777227"/>
            <a:ext cx="2743200" cy="368046"/>
          </a:xfrm>
          <a:prstGeom prst="rect">
            <a:avLst/>
          </a:prstGeom>
        </p:spPr>
      </p:pic>
      <p:sp>
        <p:nvSpPr>
          <p:cNvPr id="2" name="Google Shape;120;p15">
            <a:extLst>
              <a:ext uri="{FF2B5EF4-FFF2-40B4-BE49-F238E27FC236}">
                <a16:creationId xmlns:a16="http://schemas.microsoft.com/office/drawing/2014/main" id="{50C841DE-7FF8-5241-37CC-4F9AECCDE29A}"/>
              </a:ext>
            </a:extLst>
          </p:cNvPr>
          <p:cNvSpPr txBox="1"/>
          <p:nvPr/>
        </p:nvSpPr>
        <p:spPr>
          <a:xfrm>
            <a:off x="1" y="4871153"/>
            <a:ext cx="1349966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EEC516E8-AA29-3F3C-29C6-1CC6B74D36CB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  <a:sym typeface="Comfortaa"/>
              </a:rPr>
              <a:t>2</a:t>
            </a:r>
            <a:endParaRPr lang="en" sz="1050">
              <a:solidFill>
                <a:srgbClr val="000000"/>
              </a:solidFill>
              <a:latin typeface="Verdana Pro"/>
            </a:endParaRPr>
          </a:p>
        </p:txBody>
      </p:sp>
      <p:pic>
        <p:nvPicPr>
          <p:cNvPr id="6" name="Google Shape;94;p15" descr="A black spot on a white surface&#10;&#10;Description automatically generated">
            <a:extLst>
              <a:ext uri="{FF2B5EF4-FFF2-40B4-BE49-F238E27FC236}">
                <a16:creationId xmlns:a16="http://schemas.microsoft.com/office/drawing/2014/main" id="{70F03F51-5F0C-43C1-6758-B5B0E47BC36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5;p15" descr="A blurry image of a black dot&#10;&#10;Description automatically generated">
            <a:extLst>
              <a:ext uri="{FF2B5EF4-FFF2-40B4-BE49-F238E27FC236}">
                <a16:creationId xmlns:a16="http://schemas.microsoft.com/office/drawing/2014/main" id="{8E37DC5F-0FB6-DFAA-1B47-15A4F22C1DC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2;p15" descr="A black circle in the sky&#10;&#10;Description automatically generated">
            <a:extLst>
              <a:ext uri="{FF2B5EF4-FFF2-40B4-BE49-F238E27FC236}">
                <a16:creationId xmlns:a16="http://schemas.microsoft.com/office/drawing/2014/main" id="{71488E02-351B-5A32-65B5-82442B57E19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125;p15">
            <a:extLst>
              <a:ext uri="{FF2B5EF4-FFF2-40B4-BE49-F238E27FC236}">
                <a16:creationId xmlns:a16="http://schemas.microsoft.com/office/drawing/2014/main" id="{5FFE5B9E-93CD-4CBA-C7BD-0BDB5353B985}"/>
              </a:ext>
            </a:extLst>
          </p:cNvPr>
          <p:cNvCxnSpPr>
            <a:cxnSpLocks/>
          </p:cNvCxnSpPr>
          <p:nvPr/>
        </p:nvCxnSpPr>
        <p:spPr>
          <a:xfrm rot="10800000" flipH="1">
            <a:off x="691751" y="572559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127;p15">
            <a:extLst>
              <a:ext uri="{FF2B5EF4-FFF2-40B4-BE49-F238E27FC236}">
                <a16:creationId xmlns:a16="http://schemas.microsoft.com/office/drawing/2014/main" id="{0DE12A85-08A4-AF67-A132-A2A9A4D3D6F3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128;p15">
            <a:extLst>
              <a:ext uri="{FF2B5EF4-FFF2-40B4-BE49-F238E27FC236}">
                <a16:creationId xmlns:a16="http://schemas.microsoft.com/office/drawing/2014/main" id="{4DECC95C-93FB-990D-163C-3A16F1899A16}"/>
              </a:ext>
            </a:extLst>
          </p:cNvPr>
          <p:cNvSpPr txBox="1"/>
          <p:nvPr/>
        </p:nvSpPr>
        <p:spPr>
          <a:xfrm>
            <a:off x="476230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128;p15">
            <a:extLst>
              <a:ext uri="{FF2B5EF4-FFF2-40B4-BE49-F238E27FC236}">
                <a16:creationId xmlns:a16="http://schemas.microsoft.com/office/drawing/2014/main" id="{61785B2E-31E2-D127-AA41-08A5E35D3965}"/>
              </a:ext>
            </a:extLst>
          </p:cNvPr>
          <p:cNvSpPr txBox="1"/>
          <p:nvPr/>
        </p:nvSpPr>
        <p:spPr>
          <a:xfrm>
            <a:off x="533452" y="546998"/>
            <a:ext cx="10620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" name="Google Shape;128;p15">
            <a:extLst>
              <a:ext uri="{FF2B5EF4-FFF2-40B4-BE49-F238E27FC236}">
                <a16:creationId xmlns:a16="http://schemas.microsoft.com/office/drawing/2014/main" id="{262A499F-DE2B-BE60-4E4C-7D0598EDDF0C}"/>
              </a:ext>
            </a:extLst>
          </p:cNvPr>
          <p:cNvSpPr txBox="1"/>
          <p:nvPr/>
        </p:nvSpPr>
        <p:spPr>
          <a:xfrm>
            <a:off x="3567950" y="4564829"/>
            <a:ext cx="66101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2.5m</a:t>
            </a:r>
            <a:endParaRPr lang="en" sz="1100">
              <a:solidFill>
                <a:srgbClr val="FFFFFF"/>
              </a:solidFill>
              <a:latin typeface="Verdana Pro"/>
              <a:ea typeface="Times New Roman"/>
              <a:cs typeface="Times New Roman"/>
            </a:endParaRPr>
          </a:p>
        </p:txBody>
      </p:sp>
      <p:pic>
        <p:nvPicPr>
          <p:cNvPr id="4" name="Google Shape;104;p15">
            <a:extLst>
              <a:ext uri="{FF2B5EF4-FFF2-40B4-BE49-F238E27FC236}">
                <a16:creationId xmlns:a16="http://schemas.microsoft.com/office/drawing/2014/main" id="{AEE7D2FD-4B86-5E8B-D903-90CDB47D1AC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626" t="51382" r="43405" b="42065"/>
          <a:stretch/>
        </p:blipFill>
        <p:spPr>
          <a:xfrm>
            <a:off x="4755776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5;p15">
            <a:extLst>
              <a:ext uri="{FF2B5EF4-FFF2-40B4-BE49-F238E27FC236}">
                <a16:creationId xmlns:a16="http://schemas.microsoft.com/office/drawing/2014/main" id="{B6240221-D808-FA57-4B0E-3D54B15CA6F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523" t="77910" r="65069" b="13668"/>
          <a:stretch/>
        </p:blipFill>
        <p:spPr>
          <a:xfrm>
            <a:off x="1348820" y="3982170"/>
            <a:ext cx="1570627" cy="116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6;p15">
            <a:extLst>
              <a:ext uri="{FF2B5EF4-FFF2-40B4-BE49-F238E27FC236}">
                <a16:creationId xmlns:a16="http://schemas.microsoft.com/office/drawing/2014/main" id="{1959BA08-2136-8E59-0E37-323F31B3EF2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60270" t="43837" r="32884" b="48461"/>
          <a:stretch/>
        </p:blipFill>
        <p:spPr>
          <a:xfrm>
            <a:off x="2919445" y="3982177"/>
            <a:ext cx="1835034" cy="116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8;p15">
            <a:extLst>
              <a:ext uri="{FF2B5EF4-FFF2-40B4-BE49-F238E27FC236}">
                <a16:creationId xmlns:a16="http://schemas.microsoft.com/office/drawing/2014/main" id="{5F6DE889-5C28-0335-9A56-E9A60DBE50F8}"/>
              </a:ext>
            </a:extLst>
          </p:cNvPr>
          <p:cNvSpPr txBox="1"/>
          <p:nvPr/>
        </p:nvSpPr>
        <p:spPr>
          <a:xfrm>
            <a:off x="291944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PSP_007225_2620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109;p15">
            <a:extLst>
              <a:ext uri="{FF2B5EF4-FFF2-40B4-BE49-F238E27FC236}">
                <a16:creationId xmlns:a16="http://schemas.microsoft.com/office/drawing/2014/main" id="{C7BA3135-D162-C3EC-492D-F80B8AF0DF02}"/>
              </a:ext>
            </a:extLst>
          </p:cNvPr>
          <p:cNvSpPr txBox="1"/>
          <p:nvPr/>
        </p:nvSpPr>
        <p:spPr>
          <a:xfrm>
            <a:off x="4755776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Google Shape;110;p15">
            <a:extLst>
              <a:ext uri="{FF2B5EF4-FFF2-40B4-BE49-F238E27FC236}">
                <a16:creationId xmlns:a16="http://schemas.microsoft.com/office/drawing/2014/main" id="{179607C0-3417-D15D-108D-244852A86509}"/>
              </a:ext>
            </a:extLst>
          </p:cNvPr>
          <p:cNvSpPr txBox="1"/>
          <p:nvPr/>
        </p:nvSpPr>
        <p:spPr>
          <a:xfrm>
            <a:off x="134882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PSP_007373_2615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Google Shape;129;p15">
            <a:extLst>
              <a:ext uri="{FF2B5EF4-FFF2-40B4-BE49-F238E27FC236}">
                <a16:creationId xmlns:a16="http://schemas.microsoft.com/office/drawing/2014/main" id="{A0D57E0C-CC75-B761-86FD-1D36834EC81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1626" t="51382" r="43405" b="42065"/>
          <a:stretch/>
        </p:blipFill>
        <p:spPr>
          <a:xfrm>
            <a:off x="4755776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0;p15">
            <a:extLst>
              <a:ext uri="{FF2B5EF4-FFF2-40B4-BE49-F238E27FC236}">
                <a16:creationId xmlns:a16="http://schemas.microsoft.com/office/drawing/2014/main" id="{0BE1FC64-8968-3C54-84A4-5A3CF663DB1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523" t="77910" r="65069" b="13668"/>
          <a:stretch/>
        </p:blipFill>
        <p:spPr>
          <a:xfrm>
            <a:off x="1348820" y="3982170"/>
            <a:ext cx="1570627" cy="116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1;p15">
            <a:extLst>
              <a:ext uri="{FF2B5EF4-FFF2-40B4-BE49-F238E27FC236}">
                <a16:creationId xmlns:a16="http://schemas.microsoft.com/office/drawing/2014/main" id="{DC891A60-1AA9-2DB7-5508-B4D118033E5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60270" t="43837" r="32884" b="48461"/>
          <a:stretch/>
        </p:blipFill>
        <p:spPr>
          <a:xfrm>
            <a:off x="2919445" y="3982177"/>
            <a:ext cx="1835034" cy="11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Google Shape;138;p15">
            <a:extLst>
              <a:ext uri="{FF2B5EF4-FFF2-40B4-BE49-F238E27FC236}">
                <a16:creationId xmlns:a16="http://schemas.microsoft.com/office/drawing/2014/main" id="{6FEB8940-5D75-41CF-6A96-5D324313105C}"/>
              </a:ext>
            </a:extLst>
          </p:cNvPr>
          <p:cNvCxnSpPr/>
          <p:nvPr/>
        </p:nvCxnSpPr>
        <p:spPr>
          <a:xfrm>
            <a:off x="3747120" y="4590474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28;p15">
            <a:extLst>
              <a:ext uri="{FF2B5EF4-FFF2-40B4-BE49-F238E27FC236}">
                <a16:creationId xmlns:a16="http://schemas.microsoft.com/office/drawing/2014/main" id="{262A499F-DE2B-BE60-4E4C-7D0598EDDF0C}"/>
              </a:ext>
            </a:extLst>
          </p:cNvPr>
          <p:cNvSpPr txBox="1"/>
          <p:nvPr/>
        </p:nvSpPr>
        <p:spPr>
          <a:xfrm>
            <a:off x="3567950" y="4564829"/>
            <a:ext cx="661014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2.5m</a:t>
            </a:r>
            <a:endParaRPr lang="en" sz="1100">
              <a:solidFill>
                <a:srgbClr val="FFFFFF"/>
              </a:solidFill>
              <a:latin typeface="Verdana Pro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58261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2656597" y="25931"/>
            <a:ext cx="5261240" cy="564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000" b="1">
                <a:latin typeface="Verdana Pro"/>
                <a:sym typeface="Comfortaa"/>
              </a:rPr>
              <a:t>Analyzing Pit Changes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053013-55E8-1348-B342-6881E0915A51}"/>
              </a:ext>
            </a:extLst>
          </p:cNvPr>
          <p:cNvSpPr txBox="1"/>
          <p:nvPr/>
        </p:nvSpPr>
        <p:spPr>
          <a:xfrm>
            <a:off x="1517677" y="829106"/>
            <a:ext cx="518396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Char char="•"/>
            </a:pPr>
            <a:r>
              <a:rPr lang="en-US" sz="1600" dirty="0">
                <a:latin typeface="Verdana Pro"/>
              </a:rPr>
              <a:t>We can view images taken in the same and different seasons for seasonal comparisons. </a:t>
            </a:r>
          </a:p>
          <a:p>
            <a:pPr marL="228600" indent="-228600">
              <a:buFont typeface="Arial"/>
              <a:buChar char="•"/>
            </a:pPr>
            <a:endParaRPr lang="en-US" sz="1600">
              <a:latin typeface="Verdana Pro"/>
            </a:endParaRPr>
          </a:p>
          <a:p>
            <a:pPr marL="228600" indent="-228600">
              <a:buFont typeface="Arial"/>
              <a:buChar char="•"/>
            </a:pPr>
            <a:r>
              <a:rPr lang="en-US" sz="1600" dirty="0">
                <a:latin typeface="Verdana Pro"/>
              </a:rPr>
              <a:t>We can make Digital Terrain Models (DTMs) of areas with pits in the NPLD and NRC to further monitor possible changes. </a:t>
            </a:r>
          </a:p>
          <a:p>
            <a:pPr marL="228600" indent="-228600">
              <a:buFont typeface="Arial"/>
              <a:buChar char="•"/>
            </a:pPr>
            <a:endParaRPr lang="en-US" sz="1600">
              <a:latin typeface="Verdana Pro"/>
            </a:endParaRPr>
          </a:p>
          <a:p>
            <a:pPr marL="228600" indent="-228600">
              <a:buFont typeface="Arial"/>
              <a:buChar char="•"/>
            </a:pPr>
            <a:r>
              <a:rPr lang="en-US" sz="1600" dirty="0">
                <a:latin typeface="Verdana Pro"/>
              </a:rPr>
              <a:t>Using stereo images, the DTM, and monitoring images, we can perfectly line up images taken at different times and angles to measure changes accurately. </a:t>
            </a:r>
          </a:p>
          <a:p>
            <a:pPr marL="228600" indent="-228600">
              <a:buFont typeface="Arial"/>
              <a:buChar char="•"/>
            </a:pPr>
            <a:endParaRPr lang="en-US" sz="1600">
              <a:latin typeface="Verdana Pro"/>
            </a:endParaRPr>
          </a:p>
        </p:txBody>
      </p:sp>
      <p:pic>
        <p:nvPicPr>
          <p:cNvPr id="3" name="Picture 2" descr="Arizona NASA Horizontal Black">
            <a:extLst>
              <a:ext uri="{FF2B5EF4-FFF2-40B4-BE49-F238E27FC236}">
                <a16:creationId xmlns:a16="http://schemas.microsoft.com/office/drawing/2014/main" id="{1175107E-EE84-27FC-8EEF-9406347D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028" y="4775622"/>
            <a:ext cx="2743200" cy="368046"/>
          </a:xfrm>
          <a:prstGeom prst="rect">
            <a:avLst/>
          </a:prstGeom>
        </p:spPr>
      </p:pic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BF7B4FDD-4952-3E87-5FB5-707146CA0A24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>
                <a:solidFill>
                  <a:srgbClr val="000000"/>
                </a:solidFill>
                <a:latin typeface="Verdana Pro"/>
                <a:sym typeface="Comfortaa"/>
              </a:rPr>
              <a:t>3</a:t>
            </a:r>
            <a:endParaRPr lang="en-US"/>
          </a:p>
        </p:txBody>
      </p:sp>
      <p:sp>
        <p:nvSpPr>
          <p:cNvPr id="6" name="Google Shape;100;p15">
            <a:extLst>
              <a:ext uri="{FF2B5EF4-FFF2-40B4-BE49-F238E27FC236}">
                <a16:creationId xmlns:a16="http://schemas.microsoft.com/office/drawing/2014/main" id="{C98DB7C8-9DA5-BD22-5409-D1763257ED86}"/>
              </a:ext>
            </a:extLst>
          </p:cNvPr>
          <p:cNvSpPr txBox="1"/>
          <p:nvPr/>
        </p:nvSpPr>
        <p:spPr>
          <a:xfrm>
            <a:off x="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Google Shape;117;p15" descr="A black dot on a surface&#10;&#10;AI-generated content may be incorrect.">
            <a:extLst>
              <a:ext uri="{FF2B5EF4-FFF2-40B4-BE49-F238E27FC236}">
                <a16:creationId xmlns:a16="http://schemas.microsoft.com/office/drawing/2014/main" id="{B5487C18-7A4F-20E1-B0D1-7889883177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3844" t="68934" r="32135" b="24925"/>
          <a:stretch/>
        </p:blipFill>
        <p:spPr>
          <a:xfrm>
            <a:off x="0" y="3978225"/>
            <a:ext cx="1356324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0;p15">
            <a:extLst>
              <a:ext uri="{FF2B5EF4-FFF2-40B4-BE49-F238E27FC236}">
                <a16:creationId xmlns:a16="http://schemas.microsoft.com/office/drawing/2014/main" id="{57A636A0-8368-CD18-DE50-6EA13F744B82}"/>
              </a:ext>
            </a:extLst>
          </p:cNvPr>
          <p:cNvSpPr txBox="1"/>
          <p:nvPr/>
        </p:nvSpPr>
        <p:spPr>
          <a:xfrm>
            <a:off x="1" y="4871153"/>
            <a:ext cx="1349966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pic>
        <p:nvPicPr>
          <p:cNvPr id="12" name="Google Shape;94;p15" descr="A black spot on a white surface&#10;&#10;Description automatically generated">
            <a:extLst>
              <a:ext uri="{FF2B5EF4-FFF2-40B4-BE49-F238E27FC236}">
                <a16:creationId xmlns:a16="http://schemas.microsoft.com/office/drawing/2014/main" id="{0E998BCE-7574-0A92-82DC-5DC60D2807A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5;p15" descr="A blurry image of a black dot&#10;&#10;Description automatically generated">
            <a:extLst>
              <a:ext uri="{FF2B5EF4-FFF2-40B4-BE49-F238E27FC236}">
                <a16:creationId xmlns:a16="http://schemas.microsoft.com/office/drawing/2014/main" id="{2603CD80-A231-CFD5-231C-3E177E45276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02;p15" descr="A black circle in the sky&#10;&#10;Description automatically generated">
            <a:extLst>
              <a:ext uri="{FF2B5EF4-FFF2-40B4-BE49-F238E27FC236}">
                <a16:creationId xmlns:a16="http://schemas.microsoft.com/office/drawing/2014/main" id="{1F761644-A5C8-8B1E-ADB5-DCB64AD99BC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Google Shape;125;p15">
            <a:extLst>
              <a:ext uri="{FF2B5EF4-FFF2-40B4-BE49-F238E27FC236}">
                <a16:creationId xmlns:a16="http://schemas.microsoft.com/office/drawing/2014/main" id="{D792A635-F48C-6C88-7B87-14274C032A4A}"/>
              </a:ext>
            </a:extLst>
          </p:cNvPr>
          <p:cNvCxnSpPr>
            <a:cxnSpLocks/>
          </p:cNvCxnSpPr>
          <p:nvPr/>
        </p:nvCxnSpPr>
        <p:spPr>
          <a:xfrm rot="10800000" flipH="1">
            <a:off x="691751" y="572559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127;p15">
            <a:extLst>
              <a:ext uri="{FF2B5EF4-FFF2-40B4-BE49-F238E27FC236}">
                <a16:creationId xmlns:a16="http://schemas.microsoft.com/office/drawing/2014/main" id="{FC7C25D5-567C-8DFA-C07F-57FD215AD58B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128;p15">
            <a:extLst>
              <a:ext uri="{FF2B5EF4-FFF2-40B4-BE49-F238E27FC236}">
                <a16:creationId xmlns:a16="http://schemas.microsoft.com/office/drawing/2014/main" id="{F43F5D7D-CCF3-808F-9D9C-59589D9540F1}"/>
              </a:ext>
            </a:extLst>
          </p:cNvPr>
          <p:cNvSpPr txBox="1"/>
          <p:nvPr/>
        </p:nvSpPr>
        <p:spPr>
          <a:xfrm>
            <a:off x="476230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128;p15">
            <a:extLst>
              <a:ext uri="{FF2B5EF4-FFF2-40B4-BE49-F238E27FC236}">
                <a16:creationId xmlns:a16="http://schemas.microsoft.com/office/drawing/2014/main" id="{85E38241-604A-3BBB-DC97-5A065A48E5CF}"/>
              </a:ext>
            </a:extLst>
          </p:cNvPr>
          <p:cNvSpPr txBox="1"/>
          <p:nvPr/>
        </p:nvSpPr>
        <p:spPr>
          <a:xfrm>
            <a:off x="533452" y="546998"/>
            <a:ext cx="10620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" name="Google Shape;331;p22" descr="A black spot on a white surface&#10;&#10;AI-generated content may be incorrect.">
            <a:extLst>
              <a:ext uri="{FF2B5EF4-FFF2-40B4-BE49-F238E27FC236}">
                <a16:creationId xmlns:a16="http://schemas.microsoft.com/office/drawing/2014/main" id="{E3F88319-3EB1-3FBD-6AF5-23BEADFB940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28523" t="77910" r="65069" b="13668"/>
          <a:stretch/>
        </p:blipFill>
        <p:spPr>
          <a:xfrm>
            <a:off x="1352127" y="3990896"/>
            <a:ext cx="1570627" cy="116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332;p22" descr="A close up of a rock&#10;&#10;AI-generated content may be incorrect.">
            <a:extLst>
              <a:ext uri="{FF2B5EF4-FFF2-40B4-BE49-F238E27FC236}">
                <a16:creationId xmlns:a16="http://schemas.microsoft.com/office/drawing/2014/main" id="{74E581B0-8F26-5414-4180-1E210C86F52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60270" t="43837" r="32884" b="48461"/>
          <a:stretch/>
        </p:blipFill>
        <p:spPr>
          <a:xfrm>
            <a:off x="2922752" y="3990902"/>
            <a:ext cx="1835034" cy="11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333;p22" descr="A black spot on a white surface&#10;&#10;AI-generated content may be incorrect.">
            <a:extLst>
              <a:ext uri="{FF2B5EF4-FFF2-40B4-BE49-F238E27FC236}">
                <a16:creationId xmlns:a16="http://schemas.microsoft.com/office/drawing/2014/main" id="{BBB1E2B1-C3F7-2AF9-4AF9-0BDE57DB534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87941" t="18411" r="6838" b="71442"/>
          <a:stretch/>
        </p:blipFill>
        <p:spPr>
          <a:xfrm>
            <a:off x="4757777" y="3990900"/>
            <a:ext cx="1061924" cy="11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365;p22">
            <a:extLst>
              <a:ext uri="{FF2B5EF4-FFF2-40B4-BE49-F238E27FC236}">
                <a16:creationId xmlns:a16="http://schemas.microsoft.com/office/drawing/2014/main" id="{E8FD8DBA-93B7-A568-C8A7-C0B23240FC9C}"/>
              </a:ext>
            </a:extLst>
          </p:cNvPr>
          <p:cNvCxnSpPr/>
          <p:nvPr/>
        </p:nvCxnSpPr>
        <p:spPr>
          <a:xfrm>
            <a:off x="3750427" y="4599200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28;p15">
            <a:extLst>
              <a:ext uri="{FF2B5EF4-FFF2-40B4-BE49-F238E27FC236}">
                <a16:creationId xmlns:a16="http://schemas.microsoft.com/office/drawing/2014/main" id="{E8C803B2-478D-59A5-A230-9DE62704217E}"/>
              </a:ext>
            </a:extLst>
          </p:cNvPr>
          <p:cNvSpPr txBox="1"/>
          <p:nvPr/>
        </p:nvSpPr>
        <p:spPr>
          <a:xfrm>
            <a:off x="3567949" y="4564829"/>
            <a:ext cx="91133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2.5m</a:t>
            </a:r>
            <a:endParaRPr lang="en" sz="1100">
              <a:solidFill>
                <a:srgbClr val="FFFFFF"/>
              </a:solidFill>
              <a:latin typeface="Verdana Pro"/>
              <a:ea typeface="Times New Roman"/>
              <a:cs typeface="Times New Roman"/>
            </a:endParaRPr>
          </a:p>
        </p:txBody>
      </p:sp>
      <p:pic>
        <p:nvPicPr>
          <p:cNvPr id="4" name="Picture 3" descr="A rainbow colored surface with black background&#10;&#10;AI-generated content may be incorrect.">
            <a:extLst>
              <a:ext uri="{FF2B5EF4-FFF2-40B4-BE49-F238E27FC236}">
                <a16:creationId xmlns:a16="http://schemas.microsoft.com/office/drawing/2014/main" id="{F6F5714D-0558-ABCF-98E2-923BDC29DD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5791118" y="1844525"/>
            <a:ext cx="3933968" cy="1594620"/>
          </a:xfrm>
          <a:prstGeom prst="rect">
            <a:avLst/>
          </a:prstGeom>
        </p:spPr>
      </p:pic>
      <p:pic>
        <p:nvPicPr>
          <p:cNvPr id="7" name="Picture 6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6C7FD913-D7D5-27CE-2B11-C52010FB6E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0870" y="4340543"/>
            <a:ext cx="419100" cy="260985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/>
          <p:nvPr/>
        </p:nvSpPr>
        <p:spPr>
          <a:xfrm>
            <a:off x="6519588" y="1489622"/>
            <a:ext cx="2497618" cy="329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298450">
              <a:lnSpc>
                <a:spcPct val="115000"/>
              </a:lnSpc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en" sz="1600" dirty="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HiRISE image footprints are color-coded polygons. </a:t>
            </a:r>
          </a:p>
          <a:p>
            <a:pPr marL="457200" indent="-298450">
              <a:lnSpc>
                <a:spcPct val="114999"/>
              </a:lnSpc>
              <a:buClr>
                <a:schemeClr val="dk1"/>
              </a:buClr>
              <a:buSzPts val="1100"/>
              <a:buFont typeface="Comfortaa"/>
              <a:buChar char="●"/>
            </a:pPr>
            <a:r>
              <a:rPr lang="en" sz="1600" dirty="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Circled areas indicate sites that were monitored for the change detection analysis.   </a:t>
            </a: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mfortaa"/>
              <a:buChar char="●"/>
            </a:pPr>
            <a:endParaRPr lang="en" sz="1600" dirty="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</p:txBody>
      </p:sp>
      <p:sp>
        <p:nvSpPr>
          <p:cNvPr id="224" name="Google Shape;224;p19"/>
          <p:cNvSpPr txBox="1"/>
          <p:nvPr/>
        </p:nvSpPr>
        <p:spPr>
          <a:xfrm>
            <a:off x="4587372" y="4750329"/>
            <a:ext cx="4503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30°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5" name="Google Shape;225;p19"/>
          <p:cNvSpPr txBox="1"/>
          <p:nvPr/>
        </p:nvSpPr>
        <p:spPr>
          <a:xfrm>
            <a:off x="3069721" y="4780867"/>
            <a:ext cx="371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0°</a:t>
            </a:r>
            <a:endParaRPr sz="1100"/>
          </a:p>
        </p:txBody>
      </p:sp>
      <p:sp>
        <p:nvSpPr>
          <p:cNvPr id="226" name="Google Shape;226;p19"/>
          <p:cNvSpPr txBox="1"/>
          <p:nvPr/>
        </p:nvSpPr>
        <p:spPr>
          <a:xfrm>
            <a:off x="6181101" y="3747131"/>
            <a:ext cx="4503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60°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7" name="Google Shape;227;p19"/>
          <p:cNvSpPr txBox="1"/>
          <p:nvPr/>
        </p:nvSpPr>
        <p:spPr>
          <a:xfrm>
            <a:off x="6202401" y="2050369"/>
            <a:ext cx="4077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90°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8" name="Google Shape;228;p19"/>
          <p:cNvSpPr txBox="1"/>
          <p:nvPr/>
        </p:nvSpPr>
        <p:spPr>
          <a:xfrm>
            <a:off x="6161751" y="294205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120°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29" name="Google Shape;229;p19"/>
          <p:cNvSpPr txBox="1"/>
          <p:nvPr/>
        </p:nvSpPr>
        <p:spPr>
          <a:xfrm>
            <a:off x="4133273" y="25158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150°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0" name="Google Shape;230;p19"/>
          <p:cNvSpPr txBox="1"/>
          <p:nvPr/>
        </p:nvSpPr>
        <p:spPr>
          <a:xfrm>
            <a:off x="3006699" y="25158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180°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1" name="Google Shape;231;p19"/>
          <p:cNvSpPr txBox="1"/>
          <p:nvPr/>
        </p:nvSpPr>
        <p:spPr>
          <a:xfrm>
            <a:off x="1957639" y="25158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210°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2" name="Google Shape;232;p19"/>
          <p:cNvSpPr txBox="1"/>
          <p:nvPr/>
        </p:nvSpPr>
        <p:spPr>
          <a:xfrm>
            <a:off x="60075" y="447982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240°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3" name="Google Shape;233;p19"/>
          <p:cNvSpPr txBox="1"/>
          <p:nvPr/>
        </p:nvSpPr>
        <p:spPr>
          <a:xfrm>
            <a:off x="60075" y="2023981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270°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4" name="Google Shape;234;p19"/>
          <p:cNvSpPr txBox="1"/>
          <p:nvPr/>
        </p:nvSpPr>
        <p:spPr>
          <a:xfrm>
            <a:off x="60075" y="3694780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300°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35" name="Google Shape;235;p19"/>
          <p:cNvSpPr txBox="1"/>
          <p:nvPr/>
        </p:nvSpPr>
        <p:spPr>
          <a:xfrm>
            <a:off x="1434750" y="4750329"/>
            <a:ext cx="4890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330°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3" name="Picture 2" descr="Arizona NASA Horizontal Black">
            <a:extLst>
              <a:ext uri="{FF2B5EF4-FFF2-40B4-BE49-F238E27FC236}">
                <a16:creationId xmlns:a16="http://schemas.microsoft.com/office/drawing/2014/main" id="{EF56188A-186C-42C0-A5BC-398EDB942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773" y="4823478"/>
            <a:ext cx="2493455" cy="320190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C044BB8-96C6-1660-55D3-A72ABBB4C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81" t="16692" r="11947" b="7526"/>
          <a:stretch/>
        </p:blipFill>
        <p:spPr>
          <a:xfrm>
            <a:off x="496849" y="345542"/>
            <a:ext cx="5721838" cy="4439008"/>
          </a:xfrm>
          <a:prstGeom prst="rect">
            <a:avLst/>
          </a:prstGeom>
        </p:spPr>
      </p:pic>
      <p:sp>
        <p:nvSpPr>
          <p:cNvPr id="7" name="Google Shape;55;p13">
            <a:extLst>
              <a:ext uri="{FF2B5EF4-FFF2-40B4-BE49-F238E27FC236}">
                <a16:creationId xmlns:a16="http://schemas.microsoft.com/office/drawing/2014/main" id="{16FE349D-3F7D-65D2-1C44-898BB7FEEDE5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 dirty="0">
                <a:solidFill>
                  <a:srgbClr val="000000"/>
                </a:solidFill>
                <a:latin typeface="Verdana Pro"/>
              </a:rPr>
              <a:t>4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3D46C591-4DD1-91E1-D02D-9346A5536396}"/>
              </a:ext>
            </a:extLst>
          </p:cNvPr>
          <p:cNvSpPr/>
          <p:nvPr/>
        </p:nvSpPr>
        <p:spPr>
          <a:xfrm>
            <a:off x="3903376" y="1480277"/>
            <a:ext cx="47625" cy="45719"/>
          </a:xfrm>
          <a:prstGeom prst="star5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5DC8D2DD-206C-7753-43FD-143E4555D2C7}"/>
              </a:ext>
            </a:extLst>
          </p:cNvPr>
          <p:cNvSpPr/>
          <p:nvPr/>
        </p:nvSpPr>
        <p:spPr>
          <a:xfrm>
            <a:off x="2418924" y="4006373"/>
            <a:ext cx="47625" cy="45719"/>
          </a:xfrm>
          <a:prstGeom prst="star5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3">
            <a:extLst>
              <a:ext uri="{FF2B5EF4-FFF2-40B4-BE49-F238E27FC236}">
                <a16:creationId xmlns:a16="http://schemas.microsoft.com/office/drawing/2014/main" id="{742F4A0F-E54A-7F0F-C99B-40D590CB96D2}"/>
              </a:ext>
            </a:extLst>
          </p:cNvPr>
          <p:cNvSpPr/>
          <p:nvPr/>
        </p:nvSpPr>
        <p:spPr>
          <a:xfrm>
            <a:off x="4015802" y="1456855"/>
            <a:ext cx="47625" cy="45719"/>
          </a:xfrm>
          <a:prstGeom prst="star5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4F6B9-8201-9F9F-F3DB-47E7E7513032}"/>
              </a:ext>
            </a:extLst>
          </p:cNvPr>
          <p:cNvSpPr txBox="1"/>
          <p:nvPr/>
        </p:nvSpPr>
        <p:spPr>
          <a:xfrm>
            <a:off x="4790522" y="3456872"/>
            <a:ext cx="1442805" cy="131606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55575">
              <a:lnSpc>
                <a:spcPct val="114999"/>
              </a:lnSpc>
            </a:pPr>
            <a:r>
              <a:rPr lang="en" sz="1000">
                <a:solidFill>
                  <a:srgbClr val="45FF38"/>
                </a:solidFill>
                <a:highlight>
                  <a:srgbClr val="02F307"/>
                </a:highlight>
                <a:cs typeface="Arial"/>
              </a:rPr>
              <a:t>      </a:t>
            </a:r>
            <a:r>
              <a:rPr lang="en" sz="1000">
                <a:solidFill>
                  <a:schemeClr val="bg1"/>
                </a:solidFill>
                <a:cs typeface="Arial"/>
              </a:rPr>
              <a:t> pits found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rgbClr val="45FF38"/>
                </a:solidFill>
                <a:highlight>
                  <a:srgbClr val="CC0707"/>
                </a:highlight>
                <a:cs typeface="Arial"/>
              </a:rPr>
              <a:t>      </a:t>
            </a:r>
            <a:r>
              <a:rPr lang="en" sz="1000">
                <a:cs typeface="Arial"/>
              </a:rPr>
              <a:t> </a:t>
            </a:r>
            <a:r>
              <a:rPr lang="en" sz="1000">
                <a:solidFill>
                  <a:schemeClr val="bg1"/>
                </a:solidFill>
                <a:cs typeface="Arial"/>
              </a:rPr>
              <a:t>pits not found </a:t>
            </a:r>
            <a:endParaRPr lang="en">
              <a:solidFill>
                <a:schemeClr val="bg1"/>
              </a:solidFill>
            </a:endParaRPr>
          </a:p>
          <a:p>
            <a:pPr marL="155575">
              <a:lnSpc>
                <a:spcPct val="114999"/>
              </a:lnSpc>
            </a:pPr>
            <a:r>
              <a:rPr lang="en" sz="1000" i="1">
                <a:solidFill>
                  <a:srgbClr val="45FF38"/>
                </a:solidFill>
                <a:highlight>
                  <a:srgbClr val="00FFFF"/>
                </a:highlight>
                <a:cs typeface="Arial"/>
              </a:rPr>
              <a:t>      </a:t>
            </a:r>
            <a:r>
              <a:rPr lang="en" sz="1000" i="1">
                <a:cs typeface="Arial"/>
              </a:rPr>
              <a:t> </a:t>
            </a:r>
            <a:r>
              <a:rPr lang="en" sz="1000">
                <a:solidFill>
                  <a:schemeClr val="bg1"/>
                </a:solidFill>
                <a:cs typeface="Arial"/>
              </a:rPr>
              <a:t>possible pits </a:t>
            </a:r>
            <a:endParaRPr lang="en-US" sz="1000">
              <a:solidFill>
                <a:schemeClr val="bg1"/>
              </a:solidFill>
              <a:cs typeface="Arial"/>
            </a:endParaRPr>
          </a:p>
          <a:p>
            <a:pPr marL="155575">
              <a:lnSpc>
                <a:spcPct val="114999"/>
              </a:lnSpc>
            </a:pPr>
            <a:r>
              <a:rPr lang="en" sz="1000" i="1">
                <a:solidFill>
                  <a:srgbClr val="45FF38"/>
                </a:solidFill>
                <a:highlight>
                  <a:srgbClr val="B987F2"/>
                </a:highlight>
                <a:cs typeface="Arial"/>
              </a:rPr>
              <a:t>      </a:t>
            </a:r>
            <a:r>
              <a:rPr lang="en" sz="1000">
                <a:cs typeface="Arial"/>
              </a:rPr>
              <a:t> </a:t>
            </a:r>
            <a:r>
              <a:rPr lang="en" sz="1000">
                <a:solidFill>
                  <a:schemeClr val="bg1"/>
                </a:solidFill>
                <a:cs typeface="Arial"/>
              </a:rPr>
              <a:t>Bin 2 images </a:t>
            </a: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       pit locations</a:t>
            </a:r>
            <a:endParaRPr lang="en">
              <a:solidFill>
                <a:schemeClr val="bg1"/>
              </a:solidFill>
            </a:endParaRP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       NRC pits</a:t>
            </a:r>
          </a:p>
          <a:p>
            <a:pPr marL="155575">
              <a:lnSpc>
                <a:spcPct val="114999"/>
              </a:lnSpc>
            </a:pPr>
            <a:r>
              <a:rPr lang="en" sz="1000">
                <a:solidFill>
                  <a:schemeClr val="bg1"/>
                </a:solidFill>
                <a:cs typeface="Arial"/>
              </a:rPr>
              <a:t>       not viewed</a:t>
            </a:r>
            <a:endParaRPr lang="en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B7D2CCF-8BF7-8E24-D0E5-2D0CE52BACA6}"/>
              </a:ext>
            </a:extLst>
          </p:cNvPr>
          <p:cNvSpPr/>
          <p:nvPr/>
        </p:nvSpPr>
        <p:spPr>
          <a:xfrm>
            <a:off x="5109349" y="4220763"/>
            <a:ext cx="112426" cy="112427"/>
          </a:xfrm>
          <a:prstGeom prst="ellipse">
            <a:avLst/>
          </a:prstGeom>
          <a:solidFill>
            <a:srgbClr val="FC9003"/>
          </a:solidFill>
          <a:ln>
            <a:solidFill>
              <a:srgbClr val="FC90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4658D311-A6DB-1F55-9FCF-E8B97CFCB4EA}"/>
              </a:ext>
            </a:extLst>
          </p:cNvPr>
          <p:cNvSpPr/>
          <p:nvPr/>
        </p:nvSpPr>
        <p:spPr>
          <a:xfrm>
            <a:off x="5141749" y="4444329"/>
            <a:ext cx="47625" cy="45719"/>
          </a:xfrm>
          <a:prstGeom prst="star5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16582D-B5B7-576C-CE0F-104FAE687DB4}"/>
              </a:ext>
            </a:extLst>
          </p:cNvPr>
          <p:cNvSpPr/>
          <p:nvPr/>
        </p:nvSpPr>
        <p:spPr>
          <a:xfrm>
            <a:off x="5060390" y="4590693"/>
            <a:ext cx="171159" cy="112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43;p16">
            <a:extLst>
              <a:ext uri="{FF2B5EF4-FFF2-40B4-BE49-F238E27FC236}">
                <a16:creationId xmlns:a16="http://schemas.microsoft.com/office/drawing/2014/main" id="{27752234-B362-4468-9316-7D643497D3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5498" y="294428"/>
            <a:ext cx="2951818" cy="564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 b="1" dirty="0">
                <a:latin typeface="Verdana Pro"/>
                <a:sym typeface="Comfortaa"/>
              </a:rPr>
              <a:t>Map of the North Polar Region of Mars</a:t>
            </a:r>
            <a:endParaRPr lang="en-US" sz="2400" dirty="0"/>
          </a:p>
        </p:txBody>
      </p:sp>
      <p:sp>
        <p:nvSpPr>
          <p:cNvPr id="8" name="5-Point Star 5">
            <a:extLst>
              <a:ext uri="{FF2B5EF4-FFF2-40B4-BE49-F238E27FC236}">
                <a16:creationId xmlns:a16="http://schemas.microsoft.com/office/drawing/2014/main" id="{7150FC94-035A-B303-39AE-50C90797D36A}"/>
              </a:ext>
            </a:extLst>
          </p:cNvPr>
          <p:cNvSpPr/>
          <p:nvPr/>
        </p:nvSpPr>
        <p:spPr>
          <a:xfrm>
            <a:off x="3913255" y="3734676"/>
            <a:ext cx="47625" cy="45719"/>
          </a:xfrm>
          <a:prstGeom prst="star5">
            <a:avLst/>
          </a:prstGeom>
          <a:solidFill>
            <a:schemeClr val="accent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AB598D-2AAC-DD41-8F80-0C255D774BF0}"/>
              </a:ext>
            </a:extLst>
          </p:cNvPr>
          <p:cNvSpPr/>
          <p:nvPr/>
        </p:nvSpPr>
        <p:spPr>
          <a:xfrm>
            <a:off x="2551388" y="2935012"/>
            <a:ext cx="137160" cy="129539"/>
          </a:xfrm>
          <a:prstGeom prst="ellipse">
            <a:avLst/>
          </a:prstGeom>
          <a:noFill/>
          <a:ln>
            <a:solidFill>
              <a:srgbClr val="45F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D2F5A6-57C2-AD71-0D62-FADF435430E1}"/>
              </a:ext>
            </a:extLst>
          </p:cNvPr>
          <p:cNvSpPr/>
          <p:nvPr/>
        </p:nvSpPr>
        <p:spPr>
          <a:xfrm>
            <a:off x="2940195" y="1220512"/>
            <a:ext cx="137160" cy="129539"/>
          </a:xfrm>
          <a:prstGeom prst="ellipse">
            <a:avLst/>
          </a:prstGeom>
          <a:noFill/>
          <a:ln>
            <a:solidFill>
              <a:srgbClr val="45F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03782D-BCBF-FF25-3462-3A98DD4EA1B1}"/>
              </a:ext>
            </a:extLst>
          </p:cNvPr>
          <p:cNvSpPr/>
          <p:nvPr/>
        </p:nvSpPr>
        <p:spPr>
          <a:xfrm>
            <a:off x="4973237" y="2499361"/>
            <a:ext cx="137160" cy="129539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336E0E3-DB1A-257B-77D6-C017C0C193AA}"/>
              </a:ext>
            </a:extLst>
          </p:cNvPr>
          <p:cNvSpPr/>
          <p:nvPr/>
        </p:nvSpPr>
        <p:spPr>
          <a:xfrm>
            <a:off x="3872397" y="3693889"/>
            <a:ext cx="137160" cy="129539"/>
          </a:xfrm>
          <a:prstGeom prst="ellipse">
            <a:avLst/>
          </a:prstGeom>
          <a:noFill/>
          <a:ln>
            <a:solidFill>
              <a:srgbClr val="45F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FCFC41-7E02-A3A4-F07C-C84F9F2A5E3D}"/>
              </a:ext>
            </a:extLst>
          </p:cNvPr>
          <p:cNvSpPr/>
          <p:nvPr/>
        </p:nvSpPr>
        <p:spPr>
          <a:xfrm>
            <a:off x="3970770" y="1417258"/>
            <a:ext cx="137160" cy="129539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D7712D-BF9C-ED9B-3B2A-82E3278964D1}"/>
              </a:ext>
            </a:extLst>
          </p:cNvPr>
          <p:cNvSpPr/>
          <p:nvPr/>
        </p:nvSpPr>
        <p:spPr>
          <a:xfrm>
            <a:off x="3858343" y="1440680"/>
            <a:ext cx="137160" cy="129539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15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>
          <a:extLst>
            <a:ext uri="{FF2B5EF4-FFF2-40B4-BE49-F238E27FC236}">
              <a16:creationId xmlns:a16="http://schemas.microsoft.com/office/drawing/2014/main" id="{6617A1CC-BE3D-ED64-8230-65BBCE792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>
            <a:extLst>
              <a:ext uri="{FF2B5EF4-FFF2-40B4-BE49-F238E27FC236}">
                <a16:creationId xmlns:a16="http://schemas.microsoft.com/office/drawing/2014/main" id="{6AC71F94-24A6-2A4A-BE9B-929B31E34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9546" y="342"/>
            <a:ext cx="8338950" cy="5784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000" b="1" dirty="0">
                <a:latin typeface="Verdana Pro"/>
                <a:sym typeface="Comfortaa"/>
              </a:rPr>
              <a:t>Monitoring Site "Boots"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3F0781-D308-1D69-AABC-335662C6A614}"/>
              </a:ext>
            </a:extLst>
          </p:cNvPr>
          <p:cNvSpPr txBox="1"/>
          <p:nvPr/>
        </p:nvSpPr>
        <p:spPr>
          <a:xfrm>
            <a:off x="102827" y="582029"/>
            <a:ext cx="901354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500" dirty="0">
                <a:latin typeface="Verdana Pro"/>
              </a:rPr>
              <a:t>Same Mars Year, different seasons.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 dirty="0">
                <a:latin typeface="Verdana Pro"/>
              </a:rPr>
              <a:t>Pit is seen in the wall of a trough in the NPLD.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 dirty="0">
                <a:latin typeface="Verdana Pro"/>
              </a:rPr>
              <a:t>We see the apparent diameter of this pit enlarge during the summer season </a:t>
            </a:r>
            <a:r>
              <a:rPr lang="en-US" sz="1500" dirty="0"/>
              <a:t>→ </a:t>
            </a:r>
            <a:r>
              <a:rPr lang="en-US" sz="1500" dirty="0">
                <a:latin typeface="Verdana Pro"/>
              </a:rPr>
              <a:t>this could be due to frost sublimation on the rim of the pit.</a:t>
            </a: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829629FC-43F8-5C63-F7EA-D7E7EAC87FCC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 dirty="0">
                <a:solidFill>
                  <a:srgbClr val="000000"/>
                </a:solidFill>
                <a:latin typeface="Verdana Pro"/>
                <a:sym typeface="Comfortaa"/>
              </a:rPr>
              <a:t>5</a:t>
            </a:r>
            <a:endParaRPr lang="en-US" dirty="0"/>
          </a:p>
        </p:txBody>
      </p:sp>
      <p:pic>
        <p:nvPicPr>
          <p:cNvPr id="3" name="Picture 2" descr="A black object on a white surface&#10;&#10;AI-generated content may be incorrect.">
            <a:extLst>
              <a:ext uri="{FF2B5EF4-FFF2-40B4-BE49-F238E27FC236}">
                <a16:creationId xmlns:a16="http://schemas.microsoft.com/office/drawing/2014/main" id="{82D1CD85-828E-B960-26DA-7C927D2B6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0" y="1680217"/>
            <a:ext cx="2887315" cy="3271546"/>
          </a:xfrm>
          <a:prstGeom prst="rect">
            <a:avLst/>
          </a:prstGeom>
        </p:spPr>
      </p:pic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F1E945B-DD6C-102C-3098-6AD77FE16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5" t="6753" r="-63" b="258"/>
          <a:stretch/>
        </p:blipFill>
        <p:spPr>
          <a:xfrm>
            <a:off x="3032320" y="1677673"/>
            <a:ext cx="5974559" cy="3289979"/>
          </a:xfrm>
          <a:prstGeom prst="rect">
            <a:avLst/>
          </a:prstGeom>
        </p:spPr>
      </p:pic>
      <p:sp>
        <p:nvSpPr>
          <p:cNvPr id="8" name="Google Shape;128;p15">
            <a:extLst>
              <a:ext uri="{FF2B5EF4-FFF2-40B4-BE49-F238E27FC236}">
                <a16:creationId xmlns:a16="http://schemas.microsoft.com/office/drawing/2014/main" id="{AC6ED311-F33E-9DCD-07B8-874F897B3C46}"/>
              </a:ext>
            </a:extLst>
          </p:cNvPr>
          <p:cNvSpPr txBox="1"/>
          <p:nvPr/>
        </p:nvSpPr>
        <p:spPr>
          <a:xfrm>
            <a:off x="3013977" y="4269146"/>
            <a:ext cx="182339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MY 29</a:t>
            </a:r>
            <a:endParaRPr lang="en-US" dirty="0">
              <a:highlight>
                <a:srgbClr val="000000"/>
              </a:highlight>
            </a:endParaRPr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</a:rPr>
              <a:t>Ls 37° </a:t>
            </a:r>
            <a:endParaRPr lang="en" dirty="0"/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Spring </a:t>
            </a:r>
            <a:r>
              <a:rPr lang="en" sz="9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(frost-covered)</a:t>
            </a:r>
            <a:endParaRPr lang="en-US" sz="900">
              <a:highlight>
                <a:srgbClr val="000000"/>
              </a:highlight>
            </a:endParaRPr>
          </a:p>
        </p:txBody>
      </p:sp>
      <p:sp>
        <p:nvSpPr>
          <p:cNvPr id="10" name="Google Shape;128;p15">
            <a:extLst>
              <a:ext uri="{FF2B5EF4-FFF2-40B4-BE49-F238E27FC236}">
                <a16:creationId xmlns:a16="http://schemas.microsoft.com/office/drawing/2014/main" id="{9875E1CA-4C68-1A32-5432-E64FCE4FF518}"/>
              </a:ext>
            </a:extLst>
          </p:cNvPr>
          <p:cNvSpPr txBox="1"/>
          <p:nvPr/>
        </p:nvSpPr>
        <p:spPr>
          <a:xfrm>
            <a:off x="6017700" y="4267632"/>
            <a:ext cx="1945855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MY 29</a:t>
            </a:r>
            <a:endParaRPr lang="en-US" dirty="0">
              <a:highlight>
                <a:srgbClr val="000000"/>
              </a:highlight>
            </a:endParaRPr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</a:rPr>
              <a:t>Ls 111° </a:t>
            </a:r>
            <a:endParaRPr lang="en" dirty="0"/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Summer </a:t>
            </a:r>
            <a:r>
              <a:rPr lang="en" sz="9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(frost-free)</a:t>
            </a:r>
            <a:endParaRPr lang="en" sz="900" dirty="0">
              <a:highlight>
                <a:srgbClr val="000000"/>
              </a:highlight>
              <a:latin typeface="Verdana Pro"/>
              <a:cs typeface="Times New Roman"/>
              <a:sym typeface="Times New Roman"/>
            </a:endParaRPr>
          </a:p>
          <a:p>
            <a:endParaRPr lang="en" sz="1100" dirty="0">
              <a:solidFill>
                <a:srgbClr val="FFFFFF"/>
              </a:solidFill>
              <a:highlight>
                <a:srgbClr val="000000"/>
              </a:highlight>
              <a:latin typeface="Verdana Pro"/>
              <a:cs typeface="Times New Roman"/>
            </a:endParaRPr>
          </a:p>
        </p:txBody>
      </p:sp>
      <p:cxnSp>
        <p:nvCxnSpPr>
          <p:cNvPr id="9" name="Google Shape;138;p15">
            <a:extLst>
              <a:ext uri="{FF2B5EF4-FFF2-40B4-BE49-F238E27FC236}">
                <a16:creationId xmlns:a16="http://schemas.microsoft.com/office/drawing/2014/main" id="{20704D87-97D2-7857-F7A0-421BAE083AC8}"/>
              </a:ext>
            </a:extLst>
          </p:cNvPr>
          <p:cNvCxnSpPr/>
          <p:nvPr/>
        </p:nvCxnSpPr>
        <p:spPr>
          <a:xfrm flipV="1">
            <a:off x="5492239" y="4697037"/>
            <a:ext cx="480241" cy="2793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28;p15">
            <a:extLst>
              <a:ext uri="{FF2B5EF4-FFF2-40B4-BE49-F238E27FC236}">
                <a16:creationId xmlns:a16="http://schemas.microsoft.com/office/drawing/2014/main" id="{F3A425C4-B4AA-FA33-43D9-B28C7656D5C6}"/>
              </a:ext>
            </a:extLst>
          </p:cNvPr>
          <p:cNvSpPr txBox="1"/>
          <p:nvPr/>
        </p:nvSpPr>
        <p:spPr>
          <a:xfrm>
            <a:off x="5473035" y="4462021"/>
            <a:ext cx="51890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800" dirty="0">
                <a:solidFill>
                  <a:schemeClr val="tx1"/>
                </a:solidFill>
                <a:latin typeface="Verdana Pro"/>
                <a:cs typeface="Times New Roman"/>
              </a:rPr>
              <a:t>10 m</a:t>
            </a:r>
          </a:p>
        </p:txBody>
      </p:sp>
      <p:cxnSp>
        <p:nvCxnSpPr>
          <p:cNvPr id="14" name="Google Shape;138;p15">
            <a:extLst>
              <a:ext uri="{FF2B5EF4-FFF2-40B4-BE49-F238E27FC236}">
                <a16:creationId xmlns:a16="http://schemas.microsoft.com/office/drawing/2014/main" id="{97911054-1265-B3F3-97EC-975F4E6B7269}"/>
              </a:ext>
            </a:extLst>
          </p:cNvPr>
          <p:cNvCxnSpPr>
            <a:cxnSpLocks/>
          </p:cNvCxnSpPr>
          <p:nvPr/>
        </p:nvCxnSpPr>
        <p:spPr>
          <a:xfrm flipV="1">
            <a:off x="8498006" y="4697037"/>
            <a:ext cx="480241" cy="2793"/>
          </a:xfrm>
          <a:prstGeom prst="straightConnector1">
            <a:avLst/>
          </a:prstGeom>
          <a:noFill/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F38CDC98-A809-CFCC-7519-1B501145DE2A}"/>
              </a:ext>
            </a:extLst>
          </p:cNvPr>
          <p:cNvSpPr txBox="1"/>
          <p:nvPr/>
        </p:nvSpPr>
        <p:spPr>
          <a:xfrm>
            <a:off x="8459930" y="4462020"/>
            <a:ext cx="51890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800" dirty="0">
                <a:solidFill>
                  <a:schemeClr val="bg1"/>
                </a:solidFill>
                <a:latin typeface="Verdana Pro"/>
                <a:cs typeface="Times New Roman"/>
              </a:rPr>
              <a:t>10 m</a:t>
            </a:r>
          </a:p>
        </p:txBody>
      </p:sp>
      <p:cxnSp>
        <p:nvCxnSpPr>
          <p:cNvPr id="16" name="Google Shape;138;p15">
            <a:extLst>
              <a:ext uri="{FF2B5EF4-FFF2-40B4-BE49-F238E27FC236}">
                <a16:creationId xmlns:a16="http://schemas.microsoft.com/office/drawing/2014/main" id="{C9A4E09B-9540-3E13-C8FD-2617F5266B14}"/>
              </a:ext>
            </a:extLst>
          </p:cNvPr>
          <p:cNvCxnSpPr>
            <a:cxnSpLocks/>
          </p:cNvCxnSpPr>
          <p:nvPr/>
        </p:nvCxnSpPr>
        <p:spPr>
          <a:xfrm flipV="1">
            <a:off x="2508518" y="4679506"/>
            <a:ext cx="480241" cy="2793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28;p15">
            <a:extLst>
              <a:ext uri="{FF2B5EF4-FFF2-40B4-BE49-F238E27FC236}">
                <a16:creationId xmlns:a16="http://schemas.microsoft.com/office/drawing/2014/main" id="{FBC193BD-8329-A5CE-C5D1-D3C2FC298C98}"/>
              </a:ext>
            </a:extLst>
          </p:cNvPr>
          <p:cNvSpPr txBox="1"/>
          <p:nvPr/>
        </p:nvSpPr>
        <p:spPr>
          <a:xfrm>
            <a:off x="2468277" y="4462020"/>
            <a:ext cx="51890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800" dirty="0">
                <a:solidFill>
                  <a:schemeClr val="tx1"/>
                </a:solidFill>
                <a:latin typeface="Verdana Pro"/>
                <a:cs typeface="Times New Roman"/>
              </a:rPr>
              <a:t>10 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C5552D-05FB-A64A-F589-012A5BEA4951}"/>
              </a:ext>
            </a:extLst>
          </p:cNvPr>
          <p:cNvSpPr/>
          <p:nvPr/>
        </p:nvSpPr>
        <p:spPr>
          <a:xfrm>
            <a:off x="199071" y="4660581"/>
            <a:ext cx="200025" cy="200025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0FD540BB-D287-514F-F681-E221705DFE28}"/>
              </a:ext>
            </a:extLst>
          </p:cNvPr>
          <p:cNvSpPr/>
          <p:nvPr/>
        </p:nvSpPr>
        <p:spPr>
          <a:xfrm rot="8280000">
            <a:off x="409616" y="4509795"/>
            <a:ext cx="185737" cy="90488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4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>
          <a:extLst>
            <a:ext uri="{FF2B5EF4-FFF2-40B4-BE49-F238E27FC236}">
              <a16:creationId xmlns:a16="http://schemas.microsoft.com/office/drawing/2014/main" id="{2434372B-BFE2-7C41-73B9-561E85FA2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>
            <a:extLst>
              <a:ext uri="{FF2B5EF4-FFF2-40B4-BE49-F238E27FC236}">
                <a16:creationId xmlns:a16="http://schemas.microsoft.com/office/drawing/2014/main" id="{64F8BBFC-8042-9B24-63BA-A4744D2912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9546" y="342"/>
            <a:ext cx="8338950" cy="5784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000" b="1" dirty="0">
                <a:latin typeface="Verdana Pro"/>
                <a:sym typeface="Comfortaa"/>
              </a:rPr>
              <a:t>Monitoring Site "Okubo Fault One"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E5F20A-801B-4DBF-3810-7B64FB90AA89}"/>
              </a:ext>
            </a:extLst>
          </p:cNvPr>
          <p:cNvSpPr txBox="1"/>
          <p:nvPr/>
        </p:nvSpPr>
        <p:spPr>
          <a:xfrm>
            <a:off x="102827" y="582029"/>
            <a:ext cx="942918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500" dirty="0">
                <a:latin typeface="Verdana Pro"/>
              </a:rPr>
              <a:t>Over 8 Mars Years at this site, we see no new pits and no apparent significant changes. 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 dirty="0">
                <a:latin typeface="Verdana Pro"/>
              </a:rPr>
              <a:t>Pits have remained in the same location for 8 MY.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 dirty="0">
                <a:latin typeface="Verdana Pro"/>
              </a:rPr>
              <a:t>Apparent change on surface is frost-related.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 dirty="0">
                <a:latin typeface="Verdana Pro"/>
              </a:rPr>
              <a:t>NRC Pits could be fault-related, but fault could be inactive.</a:t>
            </a: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41BB9C2E-F2A4-9BF3-95E1-9AB8D4BAB6FD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 dirty="0">
                <a:solidFill>
                  <a:srgbClr val="000000"/>
                </a:solidFill>
                <a:latin typeface="Verdana Pro"/>
                <a:sym typeface="Comfortaa"/>
              </a:rPr>
              <a:t>6</a:t>
            </a:r>
            <a:endParaRPr lang="en-US" dirty="0"/>
          </a:p>
        </p:txBody>
      </p:sp>
      <p:pic>
        <p:nvPicPr>
          <p:cNvPr id="4" name="Picture 3" descr="A black circle in the snow&#10;&#10;AI-generated content may be incorrect.">
            <a:extLst>
              <a:ext uri="{FF2B5EF4-FFF2-40B4-BE49-F238E27FC236}">
                <a16:creationId xmlns:a16="http://schemas.microsoft.com/office/drawing/2014/main" id="{D9E38F1E-A716-94A4-B951-7F776C52C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690" y="1652380"/>
            <a:ext cx="3008586" cy="3321326"/>
          </a:xfrm>
          <a:prstGeom prst="rect">
            <a:avLst/>
          </a:prstGeom>
        </p:spPr>
      </p:pic>
      <p:pic>
        <p:nvPicPr>
          <p:cNvPr id="6" name="Picture 5" descr="A black dot on a white surface&#10;&#10;AI-generated content may be incorrect.">
            <a:extLst>
              <a:ext uri="{FF2B5EF4-FFF2-40B4-BE49-F238E27FC236}">
                <a16:creationId xmlns:a16="http://schemas.microsoft.com/office/drawing/2014/main" id="{09C3F5C9-37A7-6879-43CF-262C81D3F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048" y="1652379"/>
            <a:ext cx="2995705" cy="3321328"/>
          </a:xfrm>
          <a:prstGeom prst="rect">
            <a:avLst/>
          </a:prstGeom>
        </p:spPr>
      </p:pic>
      <p:sp>
        <p:nvSpPr>
          <p:cNvPr id="10" name="Google Shape;128;p15">
            <a:extLst>
              <a:ext uri="{FF2B5EF4-FFF2-40B4-BE49-F238E27FC236}">
                <a16:creationId xmlns:a16="http://schemas.microsoft.com/office/drawing/2014/main" id="{1F75BB57-A042-F02A-1438-558E8B372524}"/>
              </a:ext>
            </a:extLst>
          </p:cNvPr>
          <p:cNvSpPr txBox="1"/>
          <p:nvPr/>
        </p:nvSpPr>
        <p:spPr>
          <a:xfrm>
            <a:off x="6068592" y="4269124"/>
            <a:ext cx="1304376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MY 37</a:t>
            </a:r>
            <a:endParaRPr lang="en-US" dirty="0">
              <a:highlight>
                <a:srgbClr val="000000"/>
              </a:highlight>
            </a:endParaRPr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</a:rPr>
              <a:t>Ls 119° </a:t>
            </a:r>
            <a:endParaRPr lang="en" dirty="0"/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Summer</a:t>
            </a:r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8" name="Google Shape;128;p15">
            <a:extLst>
              <a:ext uri="{FF2B5EF4-FFF2-40B4-BE49-F238E27FC236}">
                <a16:creationId xmlns:a16="http://schemas.microsoft.com/office/drawing/2014/main" id="{9457AA09-389B-B03A-3035-6156024E2CC6}"/>
              </a:ext>
            </a:extLst>
          </p:cNvPr>
          <p:cNvSpPr txBox="1"/>
          <p:nvPr/>
        </p:nvSpPr>
        <p:spPr>
          <a:xfrm>
            <a:off x="3057667" y="4280365"/>
            <a:ext cx="1304376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MY 29</a:t>
            </a:r>
            <a:endParaRPr lang="en-US" dirty="0">
              <a:highlight>
                <a:srgbClr val="000000"/>
              </a:highlight>
            </a:endParaRPr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</a:rPr>
              <a:t>Ls 120° </a:t>
            </a:r>
            <a:endParaRPr lang="en" dirty="0"/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Summer</a:t>
            </a:r>
            <a:endParaRPr lang="en-US" dirty="0">
              <a:highlight>
                <a:srgbClr val="000000"/>
              </a:highlight>
            </a:endParaRPr>
          </a:p>
        </p:txBody>
      </p:sp>
      <p:pic>
        <p:nvPicPr>
          <p:cNvPr id="9" name="Picture 8" descr="A black circle in the snow&#10;&#10;AI-generated content may be incorrect.">
            <a:extLst>
              <a:ext uri="{FF2B5EF4-FFF2-40B4-BE49-F238E27FC236}">
                <a16:creationId xmlns:a16="http://schemas.microsoft.com/office/drawing/2014/main" id="{2E9E2C30-8885-D638-5E15-A4CEC148C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23" y="1653071"/>
            <a:ext cx="2919088" cy="3308211"/>
          </a:xfrm>
          <a:prstGeom prst="rect">
            <a:avLst/>
          </a:prstGeom>
        </p:spPr>
      </p:pic>
      <p:cxnSp>
        <p:nvCxnSpPr>
          <p:cNvPr id="15" name="Google Shape;138;p15">
            <a:extLst>
              <a:ext uri="{FF2B5EF4-FFF2-40B4-BE49-F238E27FC236}">
                <a16:creationId xmlns:a16="http://schemas.microsoft.com/office/drawing/2014/main" id="{EC18A3AD-DBD9-19A1-CE20-E4AAE225C581}"/>
              </a:ext>
            </a:extLst>
          </p:cNvPr>
          <p:cNvCxnSpPr/>
          <p:nvPr/>
        </p:nvCxnSpPr>
        <p:spPr>
          <a:xfrm>
            <a:off x="5587645" y="4610400"/>
            <a:ext cx="23266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28;p15">
            <a:extLst>
              <a:ext uri="{FF2B5EF4-FFF2-40B4-BE49-F238E27FC236}">
                <a16:creationId xmlns:a16="http://schemas.microsoft.com/office/drawing/2014/main" id="{8DA36C70-6C24-73F1-C8F1-E20182003822}"/>
              </a:ext>
            </a:extLst>
          </p:cNvPr>
          <p:cNvSpPr txBox="1"/>
          <p:nvPr/>
        </p:nvSpPr>
        <p:spPr>
          <a:xfrm>
            <a:off x="5445319" y="4374445"/>
            <a:ext cx="51890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800" dirty="0">
                <a:solidFill>
                  <a:schemeClr val="tx1"/>
                </a:solidFill>
                <a:latin typeface="Verdana Pro"/>
                <a:cs typeface="Times New Roman"/>
              </a:rPr>
              <a:t>10 m</a:t>
            </a:r>
          </a:p>
        </p:txBody>
      </p:sp>
      <p:cxnSp>
        <p:nvCxnSpPr>
          <p:cNvPr id="18" name="Google Shape;138;p15">
            <a:extLst>
              <a:ext uri="{FF2B5EF4-FFF2-40B4-BE49-F238E27FC236}">
                <a16:creationId xmlns:a16="http://schemas.microsoft.com/office/drawing/2014/main" id="{4BBA3788-358E-D6A4-4947-EE64CE08D7BA}"/>
              </a:ext>
            </a:extLst>
          </p:cNvPr>
          <p:cNvCxnSpPr>
            <a:cxnSpLocks/>
          </p:cNvCxnSpPr>
          <p:nvPr/>
        </p:nvCxnSpPr>
        <p:spPr>
          <a:xfrm>
            <a:off x="8572981" y="4606640"/>
            <a:ext cx="23266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28;p15">
            <a:extLst>
              <a:ext uri="{FF2B5EF4-FFF2-40B4-BE49-F238E27FC236}">
                <a16:creationId xmlns:a16="http://schemas.microsoft.com/office/drawing/2014/main" id="{6A47E004-D150-F5B9-301E-AFE273475E0E}"/>
              </a:ext>
            </a:extLst>
          </p:cNvPr>
          <p:cNvSpPr txBox="1"/>
          <p:nvPr/>
        </p:nvSpPr>
        <p:spPr>
          <a:xfrm>
            <a:off x="8430654" y="4374444"/>
            <a:ext cx="51890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800" dirty="0">
                <a:solidFill>
                  <a:schemeClr val="tx1"/>
                </a:solidFill>
                <a:latin typeface="Verdana Pro"/>
                <a:cs typeface="Times New Roman"/>
              </a:rPr>
              <a:t>10 m</a:t>
            </a:r>
          </a:p>
        </p:txBody>
      </p:sp>
      <p:cxnSp>
        <p:nvCxnSpPr>
          <p:cNvPr id="3" name="Google Shape;138;p15">
            <a:extLst>
              <a:ext uri="{FF2B5EF4-FFF2-40B4-BE49-F238E27FC236}">
                <a16:creationId xmlns:a16="http://schemas.microsoft.com/office/drawing/2014/main" id="{38B66986-B597-D3D8-248B-B70FECC19B91}"/>
              </a:ext>
            </a:extLst>
          </p:cNvPr>
          <p:cNvCxnSpPr>
            <a:cxnSpLocks/>
          </p:cNvCxnSpPr>
          <p:nvPr/>
        </p:nvCxnSpPr>
        <p:spPr>
          <a:xfrm>
            <a:off x="2561292" y="4593081"/>
            <a:ext cx="23266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128;p15">
            <a:extLst>
              <a:ext uri="{FF2B5EF4-FFF2-40B4-BE49-F238E27FC236}">
                <a16:creationId xmlns:a16="http://schemas.microsoft.com/office/drawing/2014/main" id="{127CC2EF-29E6-7FC3-54F6-44357E419C9E}"/>
              </a:ext>
            </a:extLst>
          </p:cNvPr>
          <p:cNvSpPr txBox="1"/>
          <p:nvPr/>
        </p:nvSpPr>
        <p:spPr>
          <a:xfrm>
            <a:off x="2418967" y="4374445"/>
            <a:ext cx="51890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800" dirty="0">
                <a:solidFill>
                  <a:schemeClr val="tx1"/>
                </a:solidFill>
                <a:latin typeface="Verdana Pro"/>
                <a:cs typeface="Times New Roman"/>
              </a:rPr>
              <a:t>10 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357B82-679E-3349-C0CC-3786A72A5413}"/>
              </a:ext>
            </a:extLst>
          </p:cNvPr>
          <p:cNvSpPr/>
          <p:nvPr/>
        </p:nvSpPr>
        <p:spPr>
          <a:xfrm>
            <a:off x="206691" y="4683441"/>
            <a:ext cx="200025" cy="200025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6F5F5FE9-4844-3BAB-7316-C6EF1CF997CA}"/>
              </a:ext>
            </a:extLst>
          </p:cNvPr>
          <p:cNvSpPr/>
          <p:nvPr/>
        </p:nvSpPr>
        <p:spPr>
          <a:xfrm rot="7980000">
            <a:off x="409616" y="4540275"/>
            <a:ext cx="185737" cy="90488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42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>
          <a:extLst>
            <a:ext uri="{FF2B5EF4-FFF2-40B4-BE49-F238E27FC236}">
              <a16:creationId xmlns:a16="http://schemas.microsoft.com/office/drawing/2014/main" id="{D823BB3B-B9C8-7021-CFED-661D1126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>
            <a:extLst>
              <a:ext uri="{FF2B5EF4-FFF2-40B4-BE49-F238E27FC236}">
                <a16:creationId xmlns:a16="http://schemas.microsoft.com/office/drawing/2014/main" id="{FD4930E4-4025-0399-7EDD-49A67E30D5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9546" y="342"/>
            <a:ext cx="8338950" cy="5784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000" b="1">
                <a:latin typeface="Verdana Pro"/>
                <a:sym typeface="Comfortaa"/>
              </a:rPr>
              <a:t>Monitoring Site "Okubo Fault Two"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39AB47-A927-4A2D-E30D-324854E49E1F}"/>
              </a:ext>
            </a:extLst>
          </p:cNvPr>
          <p:cNvSpPr txBox="1"/>
          <p:nvPr/>
        </p:nvSpPr>
        <p:spPr>
          <a:xfrm>
            <a:off x="116433" y="582029"/>
            <a:ext cx="911168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500" dirty="0">
                <a:latin typeface="Verdana Pro"/>
              </a:rPr>
              <a:t>Over 5 Mars Years at this site, we see no new pits and no apparent significant changes. 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 dirty="0">
                <a:latin typeface="Verdana Pro"/>
              </a:rPr>
              <a:t>Pits have remained in the same location for 5 MY. 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 dirty="0">
                <a:latin typeface="Verdana Pro"/>
              </a:rPr>
              <a:t>Frost-related changes are apparent inside of larger pit and on surface.</a:t>
            </a:r>
          </a:p>
          <a:p>
            <a:pPr marL="285750" indent="-285750">
              <a:buFont typeface="Arial,Sans-Serif"/>
              <a:buChar char="•"/>
            </a:pPr>
            <a:r>
              <a:rPr lang="en-US" sz="1500" dirty="0">
                <a:latin typeface="Verdana Pro"/>
              </a:rPr>
              <a:t>NRC pits could be fault-related, but fault could be inactive.</a:t>
            </a:r>
          </a:p>
        </p:txBody>
      </p:sp>
      <p:sp>
        <p:nvSpPr>
          <p:cNvPr id="5" name="Google Shape;55;p13">
            <a:extLst>
              <a:ext uri="{FF2B5EF4-FFF2-40B4-BE49-F238E27FC236}">
                <a16:creationId xmlns:a16="http://schemas.microsoft.com/office/drawing/2014/main" id="{4DE57D99-072A-3481-41D5-ABA1E00F4A27}"/>
              </a:ext>
            </a:extLst>
          </p:cNvPr>
          <p:cNvSpPr txBox="1">
            <a:spLocks/>
          </p:cNvSpPr>
          <p:nvPr/>
        </p:nvSpPr>
        <p:spPr>
          <a:xfrm>
            <a:off x="8869354" y="548"/>
            <a:ext cx="275441" cy="235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 dirty="0">
                <a:solidFill>
                  <a:srgbClr val="000000"/>
                </a:solidFill>
                <a:latin typeface="Verdana Pro"/>
                <a:sym typeface="Comfortaa"/>
              </a:rPr>
              <a:t>7</a:t>
            </a:r>
            <a:endParaRPr lang="en-US" dirty="0"/>
          </a:p>
        </p:txBody>
      </p:sp>
      <p:pic>
        <p:nvPicPr>
          <p:cNvPr id="6" name="Picture 5" descr="A snow on the ground&#10;&#10;AI-generated content may be incorrect.">
            <a:extLst>
              <a:ext uri="{FF2B5EF4-FFF2-40B4-BE49-F238E27FC236}">
                <a16:creationId xmlns:a16="http://schemas.microsoft.com/office/drawing/2014/main" id="{08CF60D1-B86F-C747-7E3A-E3072F6D6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04" y="1702678"/>
            <a:ext cx="2879812" cy="3272656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54885C-9522-BDD7-F4DE-2112E8DED9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68" t="11758" r="328" b="840"/>
          <a:stretch/>
        </p:blipFill>
        <p:spPr>
          <a:xfrm>
            <a:off x="3023803" y="1700039"/>
            <a:ext cx="6008623" cy="3279950"/>
          </a:xfrm>
          <a:prstGeom prst="rect">
            <a:avLst/>
          </a:prstGeom>
        </p:spPr>
      </p:pic>
      <p:sp>
        <p:nvSpPr>
          <p:cNvPr id="8" name="Google Shape;128;p15">
            <a:extLst>
              <a:ext uri="{FF2B5EF4-FFF2-40B4-BE49-F238E27FC236}">
                <a16:creationId xmlns:a16="http://schemas.microsoft.com/office/drawing/2014/main" id="{064A58F3-79B1-1435-CE69-3AA130437E06}"/>
              </a:ext>
            </a:extLst>
          </p:cNvPr>
          <p:cNvSpPr txBox="1"/>
          <p:nvPr/>
        </p:nvSpPr>
        <p:spPr>
          <a:xfrm>
            <a:off x="3024834" y="4283776"/>
            <a:ext cx="1304376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MY 30</a:t>
            </a:r>
            <a:endParaRPr lang="en-US" dirty="0">
              <a:highlight>
                <a:srgbClr val="000000"/>
              </a:highlight>
            </a:endParaRPr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</a:rPr>
              <a:t>Ls 127° </a:t>
            </a:r>
            <a:endParaRPr lang="en" dirty="0"/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Summer</a:t>
            </a:r>
            <a:endParaRPr lang="en-US" dirty="0">
              <a:highlight>
                <a:srgbClr val="000000"/>
              </a:highlight>
            </a:endParaRPr>
          </a:p>
        </p:txBody>
      </p:sp>
      <p:sp>
        <p:nvSpPr>
          <p:cNvPr id="10" name="Google Shape;128;p15">
            <a:extLst>
              <a:ext uri="{FF2B5EF4-FFF2-40B4-BE49-F238E27FC236}">
                <a16:creationId xmlns:a16="http://schemas.microsoft.com/office/drawing/2014/main" id="{5652FBC7-0B78-34C1-B147-747CB73AC834}"/>
              </a:ext>
            </a:extLst>
          </p:cNvPr>
          <p:cNvSpPr txBox="1"/>
          <p:nvPr/>
        </p:nvSpPr>
        <p:spPr>
          <a:xfrm>
            <a:off x="6027476" y="4255359"/>
            <a:ext cx="1304376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MY 35</a:t>
            </a:r>
            <a:endParaRPr lang="en-US" dirty="0">
              <a:highlight>
                <a:srgbClr val="000000"/>
              </a:highlight>
            </a:endParaRPr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</a:rPr>
              <a:t>Ls 138° </a:t>
            </a:r>
            <a:endParaRPr lang="en" dirty="0"/>
          </a:p>
          <a:p>
            <a:r>
              <a:rPr lang="en" sz="1100" dirty="0">
                <a:solidFill>
                  <a:srgbClr val="FFFFFF"/>
                </a:solidFill>
                <a:highlight>
                  <a:srgbClr val="000000"/>
                </a:highlight>
                <a:latin typeface="Verdana Pro"/>
                <a:cs typeface="Times New Roman"/>
                <a:sym typeface="Times New Roman"/>
              </a:rPr>
              <a:t>Summer</a:t>
            </a:r>
            <a:endParaRPr lang="en-US" dirty="0">
              <a:highlight>
                <a:srgbClr val="000000"/>
              </a:highlight>
            </a:endParaRPr>
          </a:p>
        </p:txBody>
      </p:sp>
      <p:cxnSp>
        <p:nvCxnSpPr>
          <p:cNvPr id="4" name="Google Shape;138;p15">
            <a:extLst>
              <a:ext uri="{FF2B5EF4-FFF2-40B4-BE49-F238E27FC236}">
                <a16:creationId xmlns:a16="http://schemas.microsoft.com/office/drawing/2014/main" id="{8BA3A785-E1C1-847B-A231-6075FD61E884}"/>
              </a:ext>
            </a:extLst>
          </p:cNvPr>
          <p:cNvCxnSpPr/>
          <p:nvPr/>
        </p:nvCxnSpPr>
        <p:spPr>
          <a:xfrm>
            <a:off x="5788800" y="4872543"/>
            <a:ext cx="180109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28;p15">
            <a:extLst>
              <a:ext uri="{FF2B5EF4-FFF2-40B4-BE49-F238E27FC236}">
                <a16:creationId xmlns:a16="http://schemas.microsoft.com/office/drawing/2014/main" id="{4C769419-FE94-FFC7-EF55-4B0851859A00}"/>
              </a:ext>
            </a:extLst>
          </p:cNvPr>
          <p:cNvSpPr txBox="1"/>
          <p:nvPr/>
        </p:nvSpPr>
        <p:spPr>
          <a:xfrm>
            <a:off x="5619946" y="4629669"/>
            <a:ext cx="51890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800" dirty="0">
                <a:solidFill>
                  <a:schemeClr val="tx1"/>
                </a:solidFill>
                <a:latin typeface="Verdana Pro"/>
                <a:cs typeface="Times New Roman"/>
              </a:rPr>
              <a:t>30 m</a:t>
            </a:r>
          </a:p>
        </p:txBody>
      </p:sp>
      <p:cxnSp>
        <p:nvCxnSpPr>
          <p:cNvPr id="11" name="Google Shape;138;p15">
            <a:extLst>
              <a:ext uri="{FF2B5EF4-FFF2-40B4-BE49-F238E27FC236}">
                <a16:creationId xmlns:a16="http://schemas.microsoft.com/office/drawing/2014/main" id="{5C479CEE-A384-1051-BC9B-B8183BF40499}"/>
              </a:ext>
            </a:extLst>
          </p:cNvPr>
          <p:cNvCxnSpPr>
            <a:cxnSpLocks/>
          </p:cNvCxnSpPr>
          <p:nvPr/>
        </p:nvCxnSpPr>
        <p:spPr>
          <a:xfrm>
            <a:off x="8826674" y="4871273"/>
            <a:ext cx="180109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8;p15">
            <a:extLst>
              <a:ext uri="{FF2B5EF4-FFF2-40B4-BE49-F238E27FC236}">
                <a16:creationId xmlns:a16="http://schemas.microsoft.com/office/drawing/2014/main" id="{3A8FD34F-37BA-3C98-D84D-F3700DFB698F}"/>
              </a:ext>
            </a:extLst>
          </p:cNvPr>
          <p:cNvSpPr txBox="1"/>
          <p:nvPr/>
        </p:nvSpPr>
        <p:spPr>
          <a:xfrm>
            <a:off x="8625868" y="4629668"/>
            <a:ext cx="51890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800" dirty="0">
                <a:solidFill>
                  <a:schemeClr val="tx1"/>
                </a:solidFill>
                <a:latin typeface="Verdana Pro"/>
                <a:cs typeface="Times New Roman"/>
              </a:rPr>
              <a:t>30 m</a:t>
            </a:r>
          </a:p>
        </p:txBody>
      </p:sp>
      <p:cxnSp>
        <p:nvCxnSpPr>
          <p:cNvPr id="3" name="Google Shape;138;p15">
            <a:extLst>
              <a:ext uri="{FF2B5EF4-FFF2-40B4-BE49-F238E27FC236}">
                <a16:creationId xmlns:a16="http://schemas.microsoft.com/office/drawing/2014/main" id="{073AD1E3-AD33-1EF7-B6C1-73288E85C501}"/>
              </a:ext>
            </a:extLst>
          </p:cNvPr>
          <p:cNvCxnSpPr>
            <a:cxnSpLocks/>
          </p:cNvCxnSpPr>
          <p:nvPr/>
        </p:nvCxnSpPr>
        <p:spPr>
          <a:xfrm>
            <a:off x="2723483" y="4872543"/>
            <a:ext cx="180109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95000"/>
                <a:lumOff val="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28;p15">
            <a:extLst>
              <a:ext uri="{FF2B5EF4-FFF2-40B4-BE49-F238E27FC236}">
                <a16:creationId xmlns:a16="http://schemas.microsoft.com/office/drawing/2014/main" id="{629248AA-29AF-A833-8B0A-2A26AFD2A025}"/>
              </a:ext>
            </a:extLst>
          </p:cNvPr>
          <p:cNvSpPr txBox="1"/>
          <p:nvPr/>
        </p:nvSpPr>
        <p:spPr>
          <a:xfrm>
            <a:off x="2554627" y="4603691"/>
            <a:ext cx="518902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800" dirty="0">
                <a:solidFill>
                  <a:schemeClr val="tx1"/>
                </a:solidFill>
                <a:latin typeface="Verdana Pro"/>
                <a:cs typeface="Times New Roman"/>
              </a:rPr>
              <a:t>30 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B9F39C-7F75-8B74-2919-40EDCDFE4283}"/>
              </a:ext>
            </a:extLst>
          </p:cNvPr>
          <p:cNvSpPr/>
          <p:nvPr/>
        </p:nvSpPr>
        <p:spPr>
          <a:xfrm>
            <a:off x="8786811" y="1776411"/>
            <a:ext cx="200025" cy="200025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B969AF2A-47A1-AC7E-3E96-283AE8DA1485}"/>
              </a:ext>
            </a:extLst>
          </p:cNvPr>
          <p:cNvSpPr/>
          <p:nvPr/>
        </p:nvSpPr>
        <p:spPr>
          <a:xfrm rot="19380000">
            <a:off x="8593496" y="2021865"/>
            <a:ext cx="185737" cy="90488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59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2"/>
          <p:cNvSpPr txBox="1"/>
          <p:nvPr/>
        </p:nvSpPr>
        <p:spPr>
          <a:xfrm>
            <a:off x="5437642" y="692209"/>
            <a:ext cx="3530202" cy="317545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31800" indent="-285750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300" dirty="0">
                <a:solidFill>
                  <a:schemeClr val="dk1"/>
                </a:solidFill>
                <a:latin typeface="Verdana Pro"/>
                <a:ea typeface="Comfortaa"/>
                <a:sym typeface="Comfortaa"/>
              </a:rPr>
              <a:t>Do pits occur on equator-facing slopes or pole-facing slopes?</a:t>
            </a:r>
            <a:endParaRPr lang="en" sz="1300" dirty="0">
              <a:solidFill>
                <a:schemeClr val="dk1"/>
              </a:solidFill>
            </a:endParaRPr>
          </a:p>
          <a:p>
            <a:pPr marL="431800" indent="-285750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300" dirty="0">
                <a:solidFill>
                  <a:schemeClr val="dk1"/>
                </a:solidFill>
                <a:latin typeface="Verdana Pro"/>
                <a:ea typeface="Comfortaa"/>
              </a:rPr>
              <a:t>Minimum depth calculations using sun incidence angle.</a:t>
            </a:r>
          </a:p>
          <a:p>
            <a:pPr marL="431800" indent="-285750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300" dirty="0">
                <a:solidFill>
                  <a:schemeClr val="dk1"/>
                </a:solidFill>
                <a:latin typeface="Verdana Pro"/>
                <a:ea typeface="Comfortaa"/>
                <a:sym typeface="Comfortaa"/>
              </a:rPr>
              <a:t>Specific measurements of pits (size, aspect, etc.)</a:t>
            </a:r>
            <a:endParaRPr lang="en" sz="1300" dirty="0">
              <a:solidFill>
                <a:schemeClr val="dk1"/>
              </a:solidFill>
              <a:latin typeface="Verdana Pro"/>
              <a:ea typeface="Comfortaa"/>
            </a:endParaRPr>
          </a:p>
          <a:p>
            <a:pPr marL="431800" indent="-285750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300" dirty="0">
                <a:solidFill>
                  <a:schemeClr val="dk1"/>
                </a:solidFill>
                <a:latin typeface="Verdana Pro"/>
                <a:ea typeface="Comfortaa"/>
                <a:cs typeface="Comfortaa"/>
                <a:sym typeface="Comfortaa"/>
              </a:rPr>
              <a:t>Are pits found in specific layers throughout the NPLD? </a:t>
            </a:r>
            <a:endParaRPr lang="en-US" sz="1300" dirty="0">
              <a:solidFill>
                <a:schemeClr val="dk1"/>
              </a:solidFill>
              <a:latin typeface="Verdana Pro"/>
              <a:ea typeface="Comfortaa"/>
              <a:cs typeface="Comfortaa"/>
            </a:endParaRPr>
          </a:p>
          <a:p>
            <a:pPr marL="457200" indent="-311150">
              <a:lnSpc>
                <a:spcPct val="114999"/>
              </a:lnSpc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300" dirty="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Can trends in aspect point to wind, insolation, </a:t>
            </a:r>
            <a:r>
              <a:rPr lang="en-US" sz="1300" dirty="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and </a:t>
            </a:r>
            <a:r>
              <a:rPr lang="en" sz="1300" dirty="0">
                <a:solidFill>
                  <a:schemeClr val="dk1"/>
                </a:solidFill>
                <a:latin typeface="Verdana Pro"/>
                <a:ea typeface="Comfortaa"/>
                <a:cs typeface="Comfortaa"/>
              </a:rPr>
              <a:t>erosion formation processes?</a:t>
            </a:r>
          </a:p>
          <a:p>
            <a:pPr marL="457200" indent="-311150">
              <a:lnSpc>
                <a:spcPct val="114999"/>
              </a:lnSpc>
              <a:buClr>
                <a:schemeClr val="dk1"/>
              </a:buClr>
              <a:buSzPts val="1300"/>
              <a:buFont typeface="Arial"/>
              <a:buChar char="•"/>
            </a:pPr>
            <a:r>
              <a:rPr lang="en" sz="1300" dirty="0">
                <a:latin typeface="Verdana Pro"/>
                <a:ea typeface="Comfortaa"/>
                <a:cs typeface="Comfortaa"/>
              </a:rPr>
              <a:t>Confirming frost-related changes.</a:t>
            </a:r>
          </a:p>
        </p:txBody>
      </p:sp>
      <p:pic>
        <p:nvPicPr>
          <p:cNvPr id="331" name="Google Shape;331;p22"/>
          <p:cNvPicPr preferRelativeResize="0"/>
          <p:nvPr/>
        </p:nvPicPr>
        <p:blipFill rotWithShape="1">
          <a:blip r:embed="rId3">
            <a:alphaModFix/>
          </a:blip>
          <a:srcRect l="28523" t="77910" r="65069" b="13668"/>
          <a:stretch/>
        </p:blipFill>
        <p:spPr>
          <a:xfrm>
            <a:off x="1352127" y="3990896"/>
            <a:ext cx="1570627" cy="116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2"/>
          <p:cNvPicPr preferRelativeResize="0"/>
          <p:nvPr/>
        </p:nvPicPr>
        <p:blipFill rotWithShape="1">
          <a:blip r:embed="rId4">
            <a:alphaModFix/>
          </a:blip>
          <a:srcRect l="60270" t="43837" r="32884" b="48461"/>
          <a:stretch/>
        </p:blipFill>
        <p:spPr>
          <a:xfrm>
            <a:off x="2922752" y="3990902"/>
            <a:ext cx="1835034" cy="11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"/>
          <p:cNvPicPr preferRelativeResize="0"/>
          <p:nvPr/>
        </p:nvPicPr>
        <p:blipFill rotWithShape="1">
          <a:blip r:embed="rId5">
            <a:alphaModFix/>
          </a:blip>
          <a:srcRect l="87941" t="18411" r="6838" b="71442"/>
          <a:stretch/>
        </p:blipFill>
        <p:spPr>
          <a:xfrm>
            <a:off x="4757777" y="3990900"/>
            <a:ext cx="1061924" cy="116132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2"/>
          <p:cNvSpPr txBox="1"/>
          <p:nvPr/>
        </p:nvSpPr>
        <p:spPr>
          <a:xfrm>
            <a:off x="2922752" y="4844425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PSP_007225_2620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2" name="Google Shape;362;p22"/>
          <p:cNvPicPr preferRelativeResize="0"/>
          <p:nvPr/>
        </p:nvPicPr>
        <p:blipFill rotWithShape="1">
          <a:blip r:embed="rId4">
            <a:alphaModFix/>
          </a:blip>
          <a:srcRect l="60270" t="43837" r="32884" b="48461"/>
          <a:stretch/>
        </p:blipFill>
        <p:spPr>
          <a:xfrm>
            <a:off x="2922752" y="3990902"/>
            <a:ext cx="1835034" cy="116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22"/>
          <p:cNvCxnSpPr/>
          <p:nvPr/>
        </p:nvCxnSpPr>
        <p:spPr>
          <a:xfrm>
            <a:off x="3750427" y="4599200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DEA0ABF-41ED-5ABF-9EF3-67155D5BC87E}"/>
              </a:ext>
            </a:extLst>
          </p:cNvPr>
          <p:cNvSpPr txBox="1"/>
          <p:nvPr/>
        </p:nvSpPr>
        <p:spPr>
          <a:xfrm>
            <a:off x="1627805" y="162979"/>
            <a:ext cx="353930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Verdana Pro"/>
              </a:rPr>
              <a:t>Preliminary Results</a:t>
            </a:r>
            <a:endParaRPr lang="en-US" sz="2400" b="1">
              <a:latin typeface="Verdana Pro"/>
            </a:endParaRPr>
          </a:p>
        </p:txBody>
      </p:sp>
      <p:cxnSp>
        <p:nvCxnSpPr>
          <p:cNvPr id="6" name="Google Shape;79;p13">
            <a:extLst>
              <a:ext uri="{FF2B5EF4-FFF2-40B4-BE49-F238E27FC236}">
                <a16:creationId xmlns:a16="http://schemas.microsoft.com/office/drawing/2014/main" id="{CA54AF3B-D224-F037-630B-4982AF89A60F}"/>
              </a:ext>
            </a:extLst>
          </p:cNvPr>
          <p:cNvCxnSpPr/>
          <p:nvPr/>
        </p:nvCxnSpPr>
        <p:spPr>
          <a:xfrm>
            <a:off x="7074725" y="4590475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7" descr="NASA Insignia Color">
            <a:extLst>
              <a:ext uri="{FF2B5EF4-FFF2-40B4-BE49-F238E27FC236}">
                <a16:creationId xmlns:a16="http://schemas.microsoft.com/office/drawing/2014/main" id="{0C3E0D0B-1976-5E3E-C7DE-DBDF3B785A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71" b="19420"/>
          <a:stretch/>
        </p:blipFill>
        <p:spPr>
          <a:xfrm>
            <a:off x="8209413" y="4070682"/>
            <a:ext cx="831172" cy="701161"/>
          </a:xfrm>
          <a:prstGeom prst="rect">
            <a:avLst/>
          </a:prstGeom>
        </p:spPr>
      </p:pic>
      <p:pic>
        <p:nvPicPr>
          <p:cNvPr id="10" name="Picture 9" descr="University of Arizona Logo and symbol, meaning, history, PNG, brand">
            <a:extLst>
              <a:ext uri="{FF2B5EF4-FFF2-40B4-BE49-F238E27FC236}">
                <a16:creationId xmlns:a16="http://schemas.microsoft.com/office/drawing/2014/main" id="{4FCE6BEF-6B17-AE52-D82E-19F9BA0C76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65" t="632" r="13043" b="22628"/>
          <a:stretch/>
        </p:blipFill>
        <p:spPr>
          <a:xfrm>
            <a:off x="7452940" y="4081590"/>
            <a:ext cx="724103" cy="654149"/>
          </a:xfrm>
          <a:prstGeom prst="rect">
            <a:avLst/>
          </a:prstGeom>
        </p:spPr>
      </p:pic>
      <p:pic>
        <p:nvPicPr>
          <p:cNvPr id="12" name="Picture 11" descr="Arizona NASA Horizontal Black">
            <a:extLst>
              <a:ext uri="{FF2B5EF4-FFF2-40B4-BE49-F238E27FC236}">
                <a16:creationId xmlns:a16="http://schemas.microsoft.com/office/drawing/2014/main" id="{5CB53E3D-9040-75F5-FAA6-D5D2CB7FA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900" y="4777227"/>
            <a:ext cx="2743200" cy="368046"/>
          </a:xfrm>
          <a:prstGeom prst="rect">
            <a:avLst/>
          </a:prstGeom>
        </p:spPr>
      </p:pic>
      <p:pic>
        <p:nvPicPr>
          <p:cNvPr id="14" name="Picture 13" descr="Image">
            <a:extLst>
              <a:ext uri="{FF2B5EF4-FFF2-40B4-BE49-F238E27FC236}">
                <a16:creationId xmlns:a16="http://schemas.microsoft.com/office/drawing/2014/main" id="{D4973A26-21BA-F547-6B2B-6CEE1F1301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" t="6156" r="-167" b="13644"/>
          <a:stretch/>
        </p:blipFill>
        <p:spPr>
          <a:xfrm>
            <a:off x="6580188" y="4067967"/>
            <a:ext cx="793756" cy="651673"/>
          </a:xfrm>
          <a:prstGeom prst="rect">
            <a:avLst/>
          </a:prstGeom>
        </p:spPr>
      </p:pic>
      <p:pic>
        <p:nvPicPr>
          <p:cNvPr id="4" name="Google Shape;96;p15" descr="A black dot on a surface&#10;&#10;Description automatically generated">
            <a:extLst>
              <a:ext uri="{FF2B5EF4-FFF2-40B4-BE49-F238E27FC236}">
                <a16:creationId xmlns:a16="http://schemas.microsoft.com/office/drawing/2014/main" id="{338290E1-5E85-3731-057A-03453CDF246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63844" t="68934" r="32135" b="24925"/>
          <a:stretch/>
        </p:blipFill>
        <p:spPr>
          <a:xfrm>
            <a:off x="-4330" y="3965236"/>
            <a:ext cx="1364983" cy="1182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0;p15">
            <a:extLst>
              <a:ext uri="{FF2B5EF4-FFF2-40B4-BE49-F238E27FC236}">
                <a16:creationId xmlns:a16="http://schemas.microsoft.com/office/drawing/2014/main" id="{32628461-EB40-EDA2-BB3C-1BAFBF723BF6}"/>
              </a:ext>
            </a:extLst>
          </p:cNvPr>
          <p:cNvSpPr txBox="1"/>
          <p:nvPr/>
        </p:nvSpPr>
        <p:spPr>
          <a:xfrm>
            <a:off x="4329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Google Shape;120;p15">
            <a:extLst>
              <a:ext uri="{FF2B5EF4-FFF2-40B4-BE49-F238E27FC236}">
                <a16:creationId xmlns:a16="http://schemas.microsoft.com/office/drawing/2014/main" id="{A86E4708-264B-CCD2-C61E-5B689911E65D}"/>
              </a:ext>
            </a:extLst>
          </p:cNvPr>
          <p:cNvSpPr txBox="1"/>
          <p:nvPr/>
        </p:nvSpPr>
        <p:spPr>
          <a:xfrm>
            <a:off x="-4329" y="4871153"/>
            <a:ext cx="1367284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11" name="Google Shape;55;p13">
            <a:extLst>
              <a:ext uri="{FF2B5EF4-FFF2-40B4-BE49-F238E27FC236}">
                <a16:creationId xmlns:a16="http://schemas.microsoft.com/office/drawing/2014/main" id="{11C82F95-B859-8B9B-93AE-E7F5D03E815A}"/>
              </a:ext>
            </a:extLst>
          </p:cNvPr>
          <p:cNvSpPr txBox="1">
            <a:spLocks/>
          </p:cNvSpPr>
          <p:nvPr/>
        </p:nvSpPr>
        <p:spPr>
          <a:xfrm>
            <a:off x="8766297" y="548"/>
            <a:ext cx="378498" cy="26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 dirty="0">
                <a:solidFill>
                  <a:srgbClr val="000000"/>
                </a:solidFill>
                <a:latin typeface="Verdana Pro"/>
                <a:sym typeface="Comfortaa"/>
              </a:rPr>
              <a:t>8</a:t>
            </a:r>
            <a:endParaRPr lang="en-US" dirty="0"/>
          </a:p>
        </p:txBody>
      </p:sp>
      <p:pic>
        <p:nvPicPr>
          <p:cNvPr id="5" name="Google Shape;94;p15">
            <a:extLst>
              <a:ext uri="{FF2B5EF4-FFF2-40B4-BE49-F238E27FC236}">
                <a16:creationId xmlns:a16="http://schemas.microsoft.com/office/drawing/2014/main" id="{AD83CC58-DEA6-E63E-2DA4-6EDC6892B79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5;p15">
            <a:extLst>
              <a:ext uri="{FF2B5EF4-FFF2-40B4-BE49-F238E27FC236}">
                <a16:creationId xmlns:a16="http://schemas.microsoft.com/office/drawing/2014/main" id="{77B61A97-786B-B6BB-2D62-0C3575ADE5CD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99;p15">
            <a:extLst>
              <a:ext uri="{FF2B5EF4-FFF2-40B4-BE49-F238E27FC236}">
                <a16:creationId xmlns:a16="http://schemas.microsoft.com/office/drawing/2014/main" id="{C3F0D656-C148-AEFB-9F75-7A2641724096}"/>
              </a:ext>
            </a:extLst>
          </p:cNvPr>
          <p:cNvSpPr txBox="1"/>
          <p:nvPr/>
        </p:nvSpPr>
        <p:spPr>
          <a:xfrm>
            <a:off x="0" y="8042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PSP_009427_2625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" name="Google Shape;102;p15">
            <a:extLst>
              <a:ext uri="{FF2B5EF4-FFF2-40B4-BE49-F238E27FC236}">
                <a16:creationId xmlns:a16="http://schemas.microsoft.com/office/drawing/2014/main" id="{433E87A0-CC1B-5F21-4F25-D7F2D6DC4E0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15;p15">
            <a:extLst>
              <a:ext uri="{FF2B5EF4-FFF2-40B4-BE49-F238E27FC236}">
                <a16:creationId xmlns:a16="http://schemas.microsoft.com/office/drawing/2014/main" id="{43764A22-8B14-335F-4E25-047713EF6AA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41" t="35496" r="73952" b="54268"/>
          <a:stretch/>
        </p:blipFill>
        <p:spPr>
          <a:xfrm>
            <a:off x="0" y="0"/>
            <a:ext cx="1358847" cy="1101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125;p15">
            <a:extLst>
              <a:ext uri="{FF2B5EF4-FFF2-40B4-BE49-F238E27FC236}">
                <a16:creationId xmlns:a16="http://schemas.microsoft.com/office/drawing/2014/main" id="{3071BE0F-D183-AC1B-7D12-E5A75DB55877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7698" y="591296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127;p15">
            <a:extLst>
              <a:ext uri="{FF2B5EF4-FFF2-40B4-BE49-F238E27FC236}">
                <a16:creationId xmlns:a16="http://schemas.microsoft.com/office/drawing/2014/main" id="{CA2A6C0D-9E6D-2D42-B963-84FA78730743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128;p15">
            <a:extLst>
              <a:ext uri="{FF2B5EF4-FFF2-40B4-BE49-F238E27FC236}">
                <a16:creationId xmlns:a16="http://schemas.microsoft.com/office/drawing/2014/main" id="{A4523DA7-A990-F207-8860-1D3F8FBCCEF7}"/>
              </a:ext>
            </a:extLst>
          </p:cNvPr>
          <p:cNvSpPr txBox="1"/>
          <p:nvPr/>
        </p:nvSpPr>
        <p:spPr>
          <a:xfrm>
            <a:off x="509021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Google Shape;128;p15">
            <a:extLst>
              <a:ext uri="{FF2B5EF4-FFF2-40B4-BE49-F238E27FC236}">
                <a16:creationId xmlns:a16="http://schemas.microsoft.com/office/drawing/2014/main" id="{0C5F379F-4D58-EF0C-B481-0AB395B7F29D}"/>
              </a:ext>
            </a:extLst>
          </p:cNvPr>
          <p:cNvSpPr txBox="1"/>
          <p:nvPr/>
        </p:nvSpPr>
        <p:spPr>
          <a:xfrm>
            <a:off x="416342" y="551681"/>
            <a:ext cx="73408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128;p15">
            <a:extLst>
              <a:ext uri="{FF2B5EF4-FFF2-40B4-BE49-F238E27FC236}">
                <a16:creationId xmlns:a16="http://schemas.microsoft.com/office/drawing/2014/main" id="{C88AB7C1-4B19-6F8C-5646-37B67370C4F1}"/>
              </a:ext>
            </a:extLst>
          </p:cNvPr>
          <p:cNvSpPr txBox="1"/>
          <p:nvPr/>
        </p:nvSpPr>
        <p:spPr>
          <a:xfrm>
            <a:off x="3567949" y="4564829"/>
            <a:ext cx="91133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2.5m</a:t>
            </a:r>
            <a:endParaRPr lang="en" sz="1100">
              <a:solidFill>
                <a:srgbClr val="FFFFFF"/>
              </a:solidFill>
              <a:latin typeface="Verdana Pro"/>
              <a:ea typeface="Times New Roman"/>
              <a:cs typeface="Times New Roman"/>
            </a:endParaRPr>
          </a:p>
        </p:txBody>
      </p:sp>
      <p:sp>
        <p:nvSpPr>
          <p:cNvPr id="3" name="Google Shape;317;p22">
            <a:extLst>
              <a:ext uri="{FF2B5EF4-FFF2-40B4-BE49-F238E27FC236}">
                <a16:creationId xmlns:a16="http://schemas.microsoft.com/office/drawing/2014/main" id="{E918E55E-3156-E0E5-C300-D4F40DCFB7FF}"/>
              </a:ext>
            </a:extLst>
          </p:cNvPr>
          <p:cNvSpPr txBox="1"/>
          <p:nvPr/>
        </p:nvSpPr>
        <p:spPr>
          <a:xfrm>
            <a:off x="1422272" y="691997"/>
            <a:ext cx="3920726" cy="317545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31800" indent="-285750">
              <a:lnSpc>
                <a:spcPct val="115000"/>
              </a:lnSpc>
              <a:buClr>
                <a:schemeClr val="dk1"/>
              </a:buClr>
              <a:buSzPts val="1300"/>
              <a:buChar char="•"/>
            </a:pPr>
            <a:r>
              <a:rPr lang="en-US" sz="1300" dirty="0">
                <a:solidFill>
                  <a:schemeClr val="dk1"/>
                </a:solidFill>
                <a:latin typeface="Verdana Pro"/>
              </a:rPr>
              <a:t>Discovery of three new locations of possible fault-related pits.</a:t>
            </a:r>
            <a:endParaRPr lang="en" sz="1300" dirty="0">
              <a:solidFill>
                <a:schemeClr val="dk1"/>
              </a:solidFill>
              <a:latin typeface="Verdana Pro"/>
            </a:endParaRPr>
          </a:p>
          <a:p>
            <a:pPr marL="431800" indent="-285750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300" dirty="0">
                <a:solidFill>
                  <a:schemeClr val="dk1"/>
                </a:solidFill>
                <a:latin typeface="Verdana Pro"/>
                <a:sym typeface="Comfortaa"/>
              </a:rPr>
              <a:t>New pits are not actively forming in the images analyzed. </a:t>
            </a:r>
            <a:endParaRPr lang="en-US" sz="1300">
              <a:solidFill>
                <a:schemeClr val="dk1"/>
              </a:solidFill>
            </a:endParaRPr>
          </a:p>
          <a:p>
            <a:pPr marL="431800" indent="-285750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300" dirty="0">
                <a:solidFill>
                  <a:schemeClr val="dk1"/>
                </a:solidFill>
                <a:latin typeface="Verdana Pro"/>
              </a:rPr>
              <a:t>Pits are not apparently changing.</a:t>
            </a:r>
          </a:p>
          <a:p>
            <a:pPr marL="431800" indent="-285750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300" dirty="0">
                <a:solidFill>
                  <a:schemeClr val="dk1"/>
                </a:solidFill>
                <a:latin typeface="Verdana Pro"/>
              </a:rPr>
              <a:t>Rims of pits could be changing due to seasonal processes, like sublimation or deposition of ice.</a:t>
            </a:r>
          </a:p>
          <a:p>
            <a:pPr marL="431800" indent="-285750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300" dirty="0">
                <a:solidFill>
                  <a:schemeClr val="dk1"/>
                </a:solidFill>
                <a:latin typeface="Verdana Pro"/>
              </a:rPr>
              <a:t>Pits could be gradually forming over a longer timespan than timespans analyzed.</a:t>
            </a:r>
          </a:p>
          <a:p>
            <a:pPr marL="431800" indent="-285750">
              <a:lnSpc>
                <a:spcPct val="114999"/>
              </a:lnSpc>
              <a:buClr>
                <a:schemeClr val="dk1"/>
              </a:buClr>
              <a:buSzPts val="1300"/>
              <a:buChar char="•"/>
            </a:pPr>
            <a:r>
              <a:rPr lang="en" sz="1300" dirty="0">
                <a:solidFill>
                  <a:schemeClr val="dk1"/>
                </a:solidFill>
                <a:latin typeface="Verdana Pro"/>
              </a:rPr>
              <a:t>Pits could have formed suddenly in the past and now are stable.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E6E535-49CB-BE7E-758F-CB18770E5B7E}"/>
              </a:ext>
            </a:extLst>
          </p:cNvPr>
          <p:cNvSpPr txBox="1"/>
          <p:nvPr/>
        </p:nvSpPr>
        <p:spPr>
          <a:xfrm>
            <a:off x="5343033" y="162767"/>
            <a:ext cx="36248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latin typeface="Verdana Pro"/>
              </a:rPr>
              <a:t>Future Directions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3">
            <a:alphaModFix/>
          </a:blip>
          <a:srcRect l="52626" t="45050" r="41874" b="48438"/>
          <a:stretch/>
        </p:blipFill>
        <p:spPr>
          <a:xfrm>
            <a:off x="1356200" y="3978225"/>
            <a:ext cx="1749601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135632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0" y="3670425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PSP_007608_2630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4">
            <a:alphaModFix/>
          </a:blip>
          <a:srcRect l="51626" t="51382" r="43405" b="42065"/>
          <a:stretch/>
        </p:blipFill>
        <p:spPr>
          <a:xfrm>
            <a:off x="3105800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5">
            <a:alphaModFix/>
          </a:blip>
          <a:srcRect l="28523" t="77910" r="65069" b="13668"/>
          <a:stretch/>
        </p:blipFill>
        <p:spPr>
          <a:xfrm>
            <a:off x="4676425" y="3982171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310580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ESP_045231_2610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4676425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PSP_007373_2615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Google Shape;118;p15"/>
          <p:cNvPicPr preferRelativeResize="0"/>
          <p:nvPr/>
        </p:nvPicPr>
        <p:blipFill rotWithShape="1">
          <a:blip r:embed="rId3">
            <a:alphaModFix/>
          </a:blip>
          <a:srcRect l="52626" t="45050" r="41874" b="48438"/>
          <a:stretch/>
        </p:blipFill>
        <p:spPr>
          <a:xfrm>
            <a:off x="1356200" y="3978225"/>
            <a:ext cx="174960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/>
          <p:cNvPicPr preferRelativeResize="0"/>
          <p:nvPr/>
        </p:nvPicPr>
        <p:blipFill rotWithShape="1">
          <a:blip r:embed="rId4">
            <a:alphaModFix/>
          </a:blip>
          <a:srcRect l="51626" t="51382" r="43405" b="42065"/>
          <a:stretch/>
        </p:blipFill>
        <p:spPr>
          <a:xfrm>
            <a:off x="3105800" y="3978225"/>
            <a:ext cx="1570621" cy="116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 rotWithShape="1">
          <a:blip r:embed="rId5">
            <a:alphaModFix/>
          </a:blip>
          <a:srcRect l="28523" t="77910" r="65069" b="13668"/>
          <a:stretch/>
        </p:blipFill>
        <p:spPr>
          <a:xfrm>
            <a:off x="4676425" y="3982171"/>
            <a:ext cx="1570627" cy="1161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D44F5F-8E5F-294E-8D03-322DDCE8BCDF}"/>
              </a:ext>
            </a:extLst>
          </p:cNvPr>
          <p:cNvSpPr txBox="1"/>
          <p:nvPr/>
        </p:nvSpPr>
        <p:spPr>
          <a:xfrm>
            <a:off x="2462976" y="885261"/>
            <a:ext cx="548446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latin typeface="Verdana Pro"/>
              </a:rPr>
              <a:t>Dr. Sarah Sutton  👏👏</a:t>
            </a:r>
            <a:endParaRPr lang="en-US" b="1">
              <a:latin typeface="Verdana Pro"/>
            </a:endParaRPr>
          </a:p>
          <a:p>
            <a:pPr algn="ctr"/>
            <a:endParaRPr lang="en-US" sz="1800" b="1">
              <a:latin typeface="Verdana Pro"/>
            </a:endParaRPr>
          </a:p>
          <a:p>
            <a:pPr algn="ctr"/>
            <a:r>
              <a:rPr lang="en-US" sz="1800" b="1">
                <a:latin typeface="Verdana Pro"/>
              </a:rPr>
              <a:t>The HiRISE Team</a:t>
            </a:r>
          </a:p>
          <a:p>
            <a:pPr algn="ctr"/>
            <a:endParaRPr lang="en-US" sz="1800" b="1">
              <a:latin typeface="Verdana Pro"/>
            </a:endParaRPr>
          </a:p>
          <a:p>
            <a:pPr algn="ctr"/>
            <a:r>
              <a:rPr lang="en-US" sz="1800" b="1">
                <a:latin typeface="Verdana Pro"/>
              </a:rPr>
              <a:t>Lunar and Planetary Laboratory</a:t>
            </a:r>
          </a:p>
          <a:p>
            <a:pPr algn="ctr"/>
            <a:endParaRPr lang="en-US" sz="1800" b="1">
              <a:latin typeface="Verdana Pro"/>
            </a:endParaRPr>
          </a:p>
          <a:p>
            <a:pPr algn="ctr"/>
            <a:r>
              <a:rPr lang="en-US" sz="1800" b="1">
                <a:latin typeface="Verdana Pro"/>
              </a:rPr>
              <a:t>The University of Arizona</a:t>
            </a:r>
          </a:p>
          <a:p>
            <a:pPr algn="ctr"/>
            <a:endParaRPr lang="en-US" sz="1800" b="1">
              <a:latin typeface="Verdana Pro"/>
            </a:endParaRPr>
          </a:p>
          <a:p>
            <a:pPr algn="ctr"/>
            <a:r>
              <a:rPr lang="en-US" sz="1800" b="1">
                <a:latin typeface="Verdana Pro"/>
              </a:rPr>
              <a:t>NASA Arizona Space Grant </a:t>
            </a:r>
          </a:p>
          <a:p>
            <a:pPr algn="ctr"/>
            <a:endParaRPr lang="en-US" sz="1800" b="1">
              <a:latin typeface="Verdana Pro"/>
            </a:endParaRPr>
          </a:p>
        </p:txBody>
      </p:sp>
      <p:cxnSp>
        <p:nvCxnSpPr>
          <p:cNvPr id="16" name="Google Shape;79;p13">
            <a:extLst>
              <a:ext uri="{FF2B5EF4-FFF2-40B4-BE49-F238E27FC236}">
                <a16:creationId xmlns:a16="http://schemas.microsoft.com/office/drawing/2014/main" id="{95CDA08F-448A-01F2-30E1-0D48229E3F3A}"/>
              </a:ext>
            </a:extLst>
          </p:cNvPr>
          <p:cNvCxnSpPr/>
          <p:nvPr/>
        </p:nvCxnSpPr>
        <p:spPr>
          <a:xfrm>
            <a:off x="7074725" y="4590475"/>
            <a:ext cx="762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8" name="Picture 17" descr="NASA Insignia Color">
            <a:extLst>
              <a:ext uri="{FF2B5EF4-FFF2-40B4-BE49-F238E27FC236}">
                <a16:creationId xmlns:a16="http://schemas.microsoft.com/office/drawing/2014/main" id="{DE2EE227-87C5-63C1-23A1-1BF3482FDE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71" b="19420"/>
          <a:stretch/>
        </p:blipFill>
        <p:spPr>
          <a:xfrm>
            <a:off x="8209413" y="4026380"/>
            <a:ext cx="884334" cy="736603"/>
          </a:xfrm>
          <a:prstGeom prst="rect">
            <a:avLst/>
          </a:prstGeom>
        </p:spPr>
      </p:pic>
      <p:pic>
        <p:nvPicPr>
          <p:cNvPr id="20" name="Picture 19" descr="University of Arizona Logo and symbol, meaning, history, PNG, brand">
            <a:extLst>
              <a:ext uri="{FF2B5EF4-FFF2-40B4-BE49-F238E27FC236}">
                <a16:creationId xmlns:a16="http://schemas.microsoft.com/office/drawing/2014/main" id="{D2FD2E87-AF45-58C2-938A-7A9EA84A7F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65" t="632" r="13043" b="22628"/>
          <a:stretch/>
        </p:blipFill>
        <p:spPr>
          <a:xfrm>
            <a:off x="7452940" y="4081590"/>
            <a:ext cx="724103" cy="654149"/>
          </a:xfrm>
          <a:prstGeom prst="rect">
            <a:avLst/>
          </a:prstGeom>
        </p:spPr>
      </p:pic>
      <p:pic>
        <p:nvPicPr>
          <p:cNvPr id="22" name="Picture 21" descr="Arizona NASA Horizontal Black">
            <a:extLst>
              <a:ext uri="{FF2B5EF4-FFF2-40B4-BE49-F238E27FC236}">
                <a16:creationId xmlns:a16="http://schemas.microsoft.com/office/drawing/2014/main" id="{12AAECDB-5499-ED71-1E5F-0F9A267DD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900" y="4777227"/>
            <a:ext cx="2743200" cy="368046"/>
          </a:xfrm>
          <a:prstGeom prst="rect">
            <a:avLst/>
          </a:prstGeom>
        </p:spPr>
      </p:pic>
      <p:pic>
        <p:nvPicPr>
          <p:cNvPr id="24" name="Picture 23" descr="Image">
            <a:extLst>
              <a:ext uri="{FF2B5EF4-FFF2-40B4-BE49-F238E27FC236}">
                <a16:creationId xmlns:a16="http://schemas.microsoft.com/office/drawing/2014/main" id="{2684D57E-0C70-F9F9-049F-31F6FDB748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7" t="6156" r="-167" b="13644"/>
          <a:stretch/>
        </p:blipFill>
        <p:spPr>
          <a:xfrm>
            <a:off x="6580188" y="4067967"/>
            <a:ext cx="793756" cy="651673"/>
          </a:xfrm>
          <a:prstGeom prst="rect">
            <a:avLst/>
          </a:prstGeom>
        </p:spPr>
      </p:pic>
      <p:sp>
        <p:nvSpPr>
          <p:cNvPr id="26" name="Google Shape;258;p21">
            <a:extLst>
              <a:ext uri="{FF2B5EF4-FFF2-40B4-BE49-F238E27FC236}">
                <a16:creationId xmlns:a16="http://schemas.microsoft.com/office/drawing/2014/main" id="{C4DC4590-D9BC-98C2-3A9F-60E4B8FED8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9258" y="101630"/>
            <a:ext cx="705190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200" b="1">
                <a:latin typeface="Verdana Pro"/>
                <a:ea typeface="Comfortaa"/>
                <a:cs typeface="Comfortaa"/>
                <a:sym typeface="Comfortaa"/>
              </a:rPr>
              <a:t>Acknowledgements</a:t>
            </a:r>
            <a:endParaRPr sz="3200" b="1">
              <a:latin typeface="Verdana Pro"/>
              <a:ea typeface="Comfortaa"/>
              <a:cs typeface="Comfortaa"/>
              <a:sym typeface="Comfortaa"/>
            </a:endParaRPr>
          </a:p>
        </p:txBody>
      </p:sp>
      <p:pic>
        <p:nvPicPr>
          <p:cNvPr id="3" name="Google Shape;96;p15" descr="A black dot on a surface&#10;&#10;Description automatically generated">
            <a:extLst>
              <a:ext uri="{FF2B5EF4-FFF2-40B4-BE49-F238E27FC236}">
                <a16:creationId xmlns:a16="http://schemas.microsoft.com/office/drawing/2014/main" id="{AE6B035C-89F1-2BE1-BFDA-8CA4899F45F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63844" t="68934" r="32135" b="24925"/>
          <a:stretch/>
        </p:blipFill>
        <p:spPr>
          <a:xfrm>
            <a:off x="0" y="3978225"/>
            <a:ext cx="1356324" cy="11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0;p15">
            <a:extLst>
              <a:ext uri="{FF2B5EF4-FFF2-40B4-BE49-F238E27FC236}">
                <a16:creationId xmlns:a16="http://schemas.microsoft.com/office/drawing/2014/main" id="{E6CAB5E5-D658-2490-FF87-60046A8F16B9}"/>
              </a:ext>
            </a:extLst>
          </p:cNvPr>
          <p:cNvSpPr txBox="1"/>
          <p:nvPr/>
        </p:nvSpPr>
        <p:spPr>
          <a:xfrm>
            <a:off x="0" y="48357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ESP_036776_2620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120;p15">
            <a:extLst>
              <a:ext uri="{FF2B5EF4-FFF2-40B4-BE49-F238E27FC236}">
                <a16:creationId xmlns:a16="http://schemas.microsoft.com/office/drawing/2014/main" id="{919ECECD-5702-990B-CF3A-29B9DEEFD234}"/>
              </a:ext>
            </a:extLst>
          </p:cNvPr>
          <p:cNvSpPr txBox="1"/>
          <p:nvPr/>
        </p:nvSpPr>
        <p:spPr>
          <a:xfrm>
            <a:off x="1" y="4871153"/>
            <a:ext cx="1358827" cy="276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600">
                <a:solidFill>
                  <a:schemeClr val="dk1"/>
                </a:solidFill>
                <a:highlight>
                  <a:schemeClr val="lt1"/>
                </a:highlight>
                <a:latin typeface="Verdana Pro"/>
                <a:sym typeface="Times New Roman"/>
              </a:rPr>
              <a:t>All images from: uahirise.org</a:t>
            </a:r>
            <a:endParaRPr lang="en-US" sz="600">
              <a:solidFill>
                <a:schemeClr val="dk1"/>
              </a:solidFill>
              <a:latin typeface="Verdana Pro"/>
            </a:endParaRPr>
          </a:p>
        </p:txBody>
      </p:sp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3561F902-9C8C-A6C7-423A-DA02DF0CF573}"/>
              </a:ext>
            </a:extLst>
          </p:cNvPr>
          <p:cNvSpPr txBox="1">
            <a:spLocks/>
          </p:cNvSpPr>
          <p:nvPr/>
        </p:nvSpPr>
        <p:spPr>
          <a:xfrm>
            <a:off x="8761613" y="548"/>
            <a:ext cx="359760" cy="263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" sz="1050" dirty="0">
                <a:solidFill>
                  <a:srgbClr val="000000"/>
                </a:solidFill>
                <a:latin typeface="Verdana Pro"/>
                <a:sym typeface="Comfortaa"/>
              </a:rPr>
              <a:t>9</a:t>
            </a:r>
            <a:endParaRPr lang="en-US" dirty="0"/>
          </a:p>
        </p:txBody>
      </p:sp>
      <p:pic>
        <p:nvPicPr>
          <p:cNvPr id="5" name="Google Shape;94;p15">
            <a:extLst>
              <a:ext uri="{FF2B5EF4-FFF2-40B4-BE49-F238E27FC236}">
                <a16:creationId xmlns:a16="http://schemas.microsoft.com/office/drawing/2014/main" id="{A97196D1-E96A-DF52-331C-96FA8694389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30" t="35744" r="73977" b="54041"/>
          <a:stretch/>
        </p:blipFill>
        <p:spPr>
          <a:xfrm>
            <a:off x="0" y="0"/>
            <a:ext cx="1356324" cy="1098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5;p15">
            <a:extLst>
              <a:ext uri="{FF2B5EF4-FFF2-40B4-BE49-F238E27FC236}">
                <a16:creationId xmlns:a16="http://schemas.microsoft.com/office/drawing/2014/main" id="{C32975E3-1583-A6FF-C50F-60A1962FE5D2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64316" t="65827" r="30701" b="25056"/>
          <a:stretch/>
        </p:blipFill>
        <p:spPr>
          <a:xfrm>
            <a:off x="0" y="1090500"/>
            <a:ext cx="1356324" cy="139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9;p15">
            <a:extLst>
              <a:ext uri="{FF2B5EF4-FFF2-40B4-BE49-F238E27FC236}">
                <a16:creationId xmlns:a16="http://schemas.microsoft.com/office/drawing/2014/main" id="{90B4B055-7735-5589-F0C0-4468C9993B82}"/>
              </a:ext>
            </a:extLst>
          </p:cNvPr>
          <p:cNvSpPr txBox="1"/>
          <p:nvPr/>
        </p:nvSpPr>
        <p:spPr>
          <a:xfrm>
            <a:off x="0" y="804200"/>
            <a:ext cx="106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PSP_009427_2625</a:t>
            </a:r>
            <a:endParaRPr sz="8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Google Shape;102;p15">
            <a:extLst>
              <a:ext uri="{FF2B5EF4-FFF2-40B4-BE49-F238E27FC236}">
                <a16:creationId xmlns:a16="http://schemas.microsoft.com/office/drawing/2014/main" id="{E2589CB6-7EDD-8B57-A09E-9C591B655D8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l="36106" t="41868" r="39385" b="16686"/>
          <a:stretch/>
        </p:blipFill>
        <p:spPr>
          <a:xfrm>
            <a:off x="0" y="2486500"/>
            <a:ext cx="1356324" cy="14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5;p15">
            <a:extLst>
              <a:ext uri="{FF2B5EF4-FFF2-40B4-BE49-F238E27FC236}">
                <a16:creationId xmlns:a16="http://schemas.microsoft.com/office/drawing/2014/main" id="{F54A564C-D12F-EDD1-34FE-2EA59764A55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8941" t="35496" r="73952" b="54268"/>
          <a:stretch/>
        </p:blipFill>
        <p:spPr>
          <a:xfrm>
            <a:off x="0" y="0"/>
            <a:ext cx="1358847" cy="11010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125;p15">
            <a:extLst>
              <a:ext uri="{FF2B5EF4-FFF2-40B4-BE49-F238E27FC236}">
                <a16:creationId xmlns:a16="http://schemas.microsoft.com/office/drawing/2014/main" id="{EB0B7FB7-B3C5-DD14-E936-8EAC37AC8105}"/>
              </a:ext>
            </a:extLst>
          </p:cNvPr>
          <p:cNvCxnSpPr>
            <a:cxnSpLocks/>
          </p:cNvCxnSpPr>
          <p:nvPr/>
        </p:nvCxnSpPr>
        <p:spPr>
          <a:xfrm rot="10800000" flipH="1">
            <a:off x="677698" y="591296"/>
            <a:ext cx="46800" cy="3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127;p15">
            <a:extLst>
              <a:ext uri="{FF2B5EF4-FFF2-40B4-BE49-F238E27FC236}">
                <a16:creationId xmlns:a16="http://schemas.microsoft.com/office/drawing/2014/main" id="{E6D1FEFD-2DF2-FEB8-EC73-0981C8675A25}"/>
              </a:ext>
            </a:extLst>
          </p:cNvPr>
          <p:cNvCxnSpPr/>
          <p:nvPr/>
        </p:nvCxnSpPr>
        <p:spPr>
          <a:xfrm>
            <a:off x="628873" y="3262559"/>
            <a:ext cx="122700" cy="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128;p15">
            <a:extLst>
              <a:ext uri="{FF2B5EF4-FFF2-40B4-BE49-F238E27FC236}">
                <a16:creationId xmlns:a16="http://schemas.microsoft.com/office/drawing/2014/main" id="{8E586CBC-7E9F-FA0A-D264-3A8778C88B15}"/>
              </a:ext>
            </a:extLst>
          </p:cNvPr>
          <p:cNvSpPr txBox="1"/>
          <p:nvPr/>
        </p:nvSpPr>
        <p:spPr>
          <a:xfrm>
            <a:off x="509021" y="3267243"/>
            <a:ext cx="556082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1.3m</a:t>
            </a:r>
            <a:endParaRPr sz="1100">
              <a:solidFill>
                <a:srgbClr val="FFFFFF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128;p15">
            <a:extLst>
              <a:ext uri="{FF2B5EF4-FFF2-40B4-BE49-F238E27FC236}">
                <a16:creationId xmlns:a16="http://schemas.microsoft.com/office/drawing/2014/main" id="{6715D0BD-3405-C9BE-84C0-44321F875E6A}"/>
              </a:ext>
            </a:extLst>
          </p:cNvPr>
          <p:cNvSpPr txBox="1"/>
          <p:nvPr/>
        </p:nvSpPr>
        <p:spPr>
          <a:xfrm>
            <a:off x="416342" y="551681"/>
            <a:ext cx="734089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tx1"/>
                </a:solidFill>
                <a:latin typeface="Verdana Pro"/>
                <a:ea typeface="Times New Roman"/>
                <a:cs typeface="Times New Roman"/>
                <a:sym typeface="Times New Roman"/>
              </a:rPr>
              <a:t>1.5m</a:t>
            </a:r>
            <a:endParaRPr sz="1100">
              <a:solidFill>
                <a:schemeClr val="tx1"/>
              </a:solidFill>
              <a:latin typeface="Verdana Pro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541209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0B7418CD-3234-43F4-A284-56E7651D66C0}"/>
</file>

<file path=customXml/itemProps2.xml><?xml version="1.0" encoding="utf-8"?>
<ds:datastoreItem xmlns:ds="http://schemas.openxmlformats.org/officeDocument/2006/customXml" ds:itemID="{621EB04B-5718-48DB-B80B-BF8D6247E479}"/>
</file>

<file path=customXml/itemProps3.xml><?xml version="1.0" encoding="utf-8"?>
<ds:datastoreItem xmlns:ds="http://schemas.openxmlformats.org/officeDocument/2006/customXml" ds:itemID="{4B613D3E-2AA4-49B1-B122-16F9C090AFC3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838</Words>
  <Application>Microsoft Macintosh PowerPoint</Application>
  <PresentationFormat>On-screen Show (16:9)</PresentationFormat>
  <Paragraphs>168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Verdana Pro</vt:lpstr>
      <vt:lpstr>Arial,Sans-Serif</vt:lpstr>
      <vt:lpstr>Arial</vt:lpstr>
      <vt:lpstr>Times New Roman</vt:lpstr>
      <vt:lpstr>Comfortaa</vt:lpstr>
      <vt:lpstr>Simple Light</vt:lpstr>
      <vt:lpstr>PowerPoint Presentation</vt:lpstr>
      <vt:lpstr>The Polar Pits</vt:lpstr>
      <vt:lpstr>Analyzing Pit Changes</vt:lpstr>
      <vt:lpstr>Map of the North Polar Region of Mars</vt:lpstr>
      <vt:lpstr>Monitoring Site "Boots"</vt:lpstr>
      <vt:lpstr>Monitoring Site "Okubo Fault One"</vt:lpstr>
      <vt:lpstr>Monitoring Site "Okubo Fault Two"</vt:lpstr>
      <vt:lpstr>PowerPoint Presentation</vt:lpstr>
      <vt:lpstr>Acknowledgements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Enigmatic Pits in the North Polar Layered Deposits  of Mars </dc:title>
  <cp:lastModifiedBy>Elalaoui-Pinedo, Dora Elisa - (delisaeap)</cp:lastModifiedBy>
  <cp:revision>474</cp:revision>
  <dcterms:modified xsi:type="dcterms:W3CDTF">2025-04-05T06:22:42Z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